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43" r:id="rId4"/>
  </p:sldMasterIdLst>
  <p:notesMasterIdLst>
    <p:notesMasterId r:id="rId26"/>
  </p:notesMasterIdLst>
  <p:sldIdLst>
    <p:sldId id="256" r:id="rId5"/>
    <p:sldId id="365" r:id="rId6"/>
    <p:sldId id="360" r:id="rId7"/>
    <p:sldId id="344" r:id="rId8"/>
    <p:sldId id="351" r:id="rId9"/>
    <p:sldId id="364" r:id="rId10"/>
    <p:sldId id="352" r:id="rId11"/>
    <p:sldId id="356" r:id="rId12"/>
    <p:sldId id="358" r:id="rId13"/>
    <p:sldId id="324" r:id="rId14"/>
    <p:sldId id="263" r:id="rId15"/>
    <p:sldId id="262" r:id="rId16"/>
    <p:sldId id="361" r:id="rId17"/>
    <p:sldId id="362" r:id="rId18"/>
    <p:sldId id="363" r:id="rId19"/>
    <p:sldId id="328" r:id="rId20"/>
    <p:sldId id="266" r:id="rId21"/>
    <p:sldId id="338" r:id="rId22"/>
    <p:sldId id="348" r:id="rId23"/>
    <p:sldId id="366" r:id="rId24"/>
    <p:sldId id="354" r:id="rId25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00FFFF"/>
    <a:srgbClr val="000099"/>
    <a:srgbClr val="FFFF99"/>
    <a:srgbClr val="FF0000"/>
    <a:srgbClr val="CCFF33"/>
    <a:srgbClr val="66FF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433" autoAdjust="0"/>
    <p:restoredTop sz="76698" autoAdjust="0"/>
  </p:normalViewPr>
  <p:slideViewPr>
    <p:cSldViewPr>
      <p:cViewPr varScale="1">
        <p:scale>
          <a:sx n="53" d="100"/>
          <a:sy n="53" d="100"/>
        </p:scale>
        <p:origin x="965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FDD305-97AB-44C6-8070-4A778A36CE34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22709C-4FD9-4E82-9E45-1933688FBCA1}">
      <dgm:prSet phldrT="[Text]"/>
      <dgm:spPr/>
      <dgm:t>
        <a:bodyPr/>
        <a:lstStyle/>
        <a:p>
          <a:r>
            <a:rPr lang="fa-IR" dirty="0" smtClean="0"/>
            <a:t>آزمایشگاه مرجع سلامت</a:t>
          </a:r>
          <a:endParaRPr lang="en-US" dirty="0"/>
        </a:p>
      </dgm:t>
    </dgm:pt>
    <dgm:pt modelId="{BC2BAB7C-A6C4-480A-AE90-FEA91F19F590}" type="parTrans" cxnId="{C43844F9-3999-46BF-9A2B-1455D9223353}">
      <dgm:prSet/>
      <dgm:spPr/>
      <dgm:t>
        <a:bodyPr/>
        <a:lstStyle/>
        <a:p>
          <a:endParaRPr lang="en-US"/>
        </a:p>
      </dgm:t>
    </dgm:pt>
    <dgm:pt modelId="{B4EB4F03-8675-4643-B4E1-7E80E2E37641}" type="sibTrans" cxnId="{C43844F9-3999-46BF-9A2B-1455D9223353}">
      <dgm:prSet/>
      <dgm:spPr/>
      <dgm:t>
        <a:bodyPr/>
        <a:lstStyle/>
        <a:p>
          <a:endParaRPr lang="en-US"/>
        </a:p>
      </dgm:t>
    </dgm:pt>
    <dgm:pt modelId="{52FAA97D-EA0C-463C-8E1D-0D1A73BDBB00}">
      <dgm:prSet phldrT="[Text]" custT="1"/>
      <dgm:spPr/>
      <dgm:t>
        <a:bodyPr/>
        <a:lstStyle/>
        <a:p>
          <a:r>
            <a:rPr lang="fa-IR" sz="1500" dirty="0" smtClean="0"/>
            <a:t>آزمایشگاه تشخیص پزشکی</a:t>
          </a:r>
          <a:endParaRPr lang="en-US" sz="1500" dirty="0"/>
        </a:p>
      </dgm:t>
    </dgm:pt>
    <dgm:pt modelId="{754A5AB9-F990-4379-886B-C37B8EA36CA1}" type="parTrans" cxnId="{4CAAA0E9-D754-4A39-B7CD-877BCE2F1C2F}">
      <dgm:prSet/>
      <dgm:spPr/>
      <dgm:t>
        <a:bodyPr/>
        <a:lstStyle/>
        <a:p>
          <a:endParaRPr lang="en-US"/>
        </a:p>
      </dgm:t>
    </dgm:pt>
    <dgm:pt modelId="{F8501B83-E29B-4D9B-8610-6874812ED0D0}" type="sibTrans" cxnId="{4CAAA0E9-D754-4A39-B7CD-877BCE2F1C2F}">
      <dgm:prSet/>
      <dgm:spPr/>
      <dgm:t>
        <a:bodyPr/>
        <a:lstStyle/>
        <a:p>
          <a:endParaRPr lang="en-US"/>
        </a:p>
      </dgm:t>
    </dgm:pt>
    <dgm:pt modelId="{27091DE8-836B-4E11-A381-D7A60E90439E}">
      <dgm:prSet phldrT="[Text]"/>
      <dgm:spPr/>
      <dgm:t>
        <a:bodyPr/>
        <a:lstStyle/>
        <a:p>
          <a:r>
            <a:rPr lang="fa-IR" dirty="0" smtClean="0"/>
            <a:t>مدیریت امور آزمایشگاه ها</a:t>
          </a:r>
          <a:endParaRPr lang="en-US" dirty="0"/>
        </a:p>
      </dgm:t>
    </dgm:pt>
    <dgm:pt modelId="{005EDD1F-9F60-475F-B1AE-D2CCA1388C36}" type="parTrans" cxnId="{4CD39F22-AC3F-4BF4-82B2-FB04383A1203}">
      <dgm:prSet/>
      <dgm:spPr/>
      <dgm:t>
        <a:bodyPr/>
        <a:lstStyle/>
        <a:p>
          <a:endParaRPr lang="en-US"/>
        </a:p>
      </dgm:t>
    </dgm:pt>
    <dgm:pt modelId="{4C54A729-C194-4DC9-9ECA-0FB57A35DCC5}" type="sibTrans" cxnId="{4CD39F22-AC3F-4BF4-82B2-FB04383A1203}">
      <dgm:prSet/>
      <dgm:spPr/>
      <dgm:t>
        <a:bodyPr/>
        <a:lstStyle/>
        <a:p>
          <a:endParaRPr lang="en-US"/>
        </a:p>
      </dgm:t>
    </dgm:pt>
    <dgm:pt modelId="{55BB2D25-CD67-48F3-8A92-13A4B4F93BBA}">
      <dgm:prSet phldrT="[Text]"/>
      <dgm:spPr/>
      <dgm:t>
        <a:bodyPr/>
        <a:lstStyle/>
        <a:p>
          <a:r>
            <a:rPr lang="fa-IR" dirty="0" smtClean="0"/>
            <a:t>شرکتهای تامین کننده وسایل تشخیصی</a:t>
          </a:r>
          <a:endParaRPr lang="en-US" dirty="0"/>
        </a:p>
      </dgm:t>
    </dgm:pt>
    <dgm:pt modelId="{B42C4056-02BE-4D44-B3BF-FAAFD94C0360}" type="parTrans" cxnId="{3668B8B0-6C3E-4462-B91F-E072EE82BCB6}">
      <dgm:prSet/>
      <dgm:spPr/>
      <dgm:t>
        <a:bodyPr/>
        <a:lstStyle/>
        <a:p>
          <a:endParaRPr lang="en-US"/>
        </a:p>
      </dgm:t>
    </dgm:pt>
    <dgm:pt modelId="{44AD9353-670C-4453-8E2B-8B531E522100}" type="sibTrans" cxnId="{3668B8B0-6C3E-4462-B91F-E072EE82BCB6}">
      <dgm:prSet/>
      <dgm:spPr/>
      <dgm:t>
        <a:bodyPr/>
        <a:lstStyle/>
        <a:p>
          <a:endParaRPr lang="en-US"/>
        </a:p>
      </dgm:t>
    </dgm:pt>
    <dgm:pt modelId="{262BD854-648A-4929-BF2A-2B90FCBD65FA}">
      <dgm:prSet phldrT="[Text]"/>
      <dgm:spPr/>
      <dgm:t>
        <a:bodyPr/>
        <a:lstStyle/>
        <a:p>
          <a:r>
            <a:rPr lang="fa-IR" dirty="0" smtClean="0"/>
            <a:t>اداره کل تجهیزات و ملزومات ÷زشکی</a:t>
          </a:r>
          <a:endParaRPr lang="en-US" dirty="0"/>
        </a:p>
      </dgm:t>
    </dgm:pt>
    <dgm:pt modelId="{673EFC0D-D2EB-4EEB-ACBF-F287023CAB9B}" type="parTrans" cxnId="{A8140E09-49AD-4C27-88D9-0847008E18C6}">
      <dgm:prSet/>
      <dgm:spPr/>
      <dgm:t>
        <a:bodyPr/>
        <a:lstStyle/>
        <a:p>
          <a:endParaRPr lang="en-US"/>
        </a:p>
      </dgm:t>
    </dgm:pt>
    <dgm:pt modelId="{36F3F206-E819-49C9-89A5-931D0A8DE015}" type="sibTrans" cxnId="{A8140E09-49AD-4C27-88D9-0847008E18C6}">
      <dgm:prSet/>
      <dgm:spPr/>
      <dgm:t>
        <a:bodyPr/>
        <a:lstStyle/>
        <a:p>
          <a:endParaRPr lang="en-US"/>
        </a:p>
      </dgm:t>
    </dgm:pt>
    <dgm:pt modelId="{9731DF57-F1C4-4705-A851-AD83F64F9556}">
      <dgm:prSet phldrT="[Text]"/>
      <dgm:spPr/>
      <dgm:t>
        <a:bodyPr/>
        <a:lstStyle/>
        <a:p>
          <a:r>
            <a:rPr lang="fa-IR" dirty="0" smtClean="0"/>
            <a:t>سازمان ها و ادارات مرتبط</a:t>
          </a:r>
          <a:endParaRPr lang="en-US" dirty="0"/>
        </a:p>
      </dgm:t>
    </dgm:pt>
    <dgm:pt modelId="{81DD783C-B6D6-4EDC-B3F0-D3FE379792B0}" type="parTrans" cxnId="{497AFE48-CBDB-4ACF-948B-062ED0B2CB63}">
      <dgm:prSet/>
      <dgm:spPr/>
      <dgm:t>
        <a:bodyPr/>
        <a:lstStyle/>
        <a:p>
          <a:endParaRPr lang="en-US"/>
        </a:p>
      </dgm:t>
    </dgm:pt>
    <dgm:pt modelId="{E407B98C-91E7-46D6-9116-4B99D0FCB231}" type="sibTrans" cxnId="{497AFE48-CBDB-4ACF-948B-062ED0B2CB63}">
      <dgm:prSet/>
      <dgm:spPr/>
      <dgm:t>
        <a:bodyPr/>
        <a:lstStyle/>
        <a:p>
          <a:endParaRPr lang="en-US"/>
        </a:p>
      </dgm:t>
    </dgm:pt>
    <dgm:pt modelId="{D4B5855A-1B99-421B-99EF-4C8F664C1BCA}">
      <dgm:prSet phldrT="[Text]"/>
      <dgm:spPr/>
      <dgm:t>
        <a:bodyPr/>
        <a:lstStyle/>
        <a:p>
          <a:r>
            <a:rPr lang="fa-IR" dirty="0" smtClean="0"/>
            <a:t>سازمان های نظارتی</a:t>
          </a:r>
          <a:endParaRPr lang="en-US" dirty="0"/>
        </a:p>
      </dgm:t>
    </dgm:pt>
    <dgm:pt modelId="{D15ABF65-5AA0-4380-AB32-FE2C4FD890EF}" type="parTrans" cxnId="{E5009DD3-C4F4-435D-A330-C361CC098735}">
      <dgm:prSet/>
      <dgm:spPr/>
      <dgm:t>
        <a:bodyPr/>
        <a:lstStyle/>
        <a:p>
          <a:endParaRPr lang="en-US"/>
        </a:p>
      </dgm:t>
    </dgm:pt>
    <dgm:pt modelId="{DB264B18-95A6-4AD1-B853-42AF3CF22FC5}" type="sibTrans" cxnId="{E5009DD3-C4F4-435D-A330-C361CC098735}">
      <dgm:prSet/>
      <dgm:spPr/>
      <dgm:t>
        <a:bodyPr/>
        <a:lstStyle/>
        <a:p>
          <a:endParaRPr lang="en-US"/>
        </a:p>
      </dgm:t>
    </dgm:pt>
    <dgm:pt modelId="{FA94AFB4-9EFD-4158-B682-FC6F29C237D1}" type="pres">
      <dgm:prSet presAssocID="{E7FDD305-97AB-44C6-8070-4A778A36CE3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67095AC-73B8-411C-B3C4-42C9B5A741FC}" type="pres">
      <dgm:prSet presAssocID="{0722709C-4FD9-4E82-9E45-1933688FBCA1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9403CDDE-440F-48A1-A5DB-C22C13E1E570}" type="pres">
      <dgm:prSet presAssocID="{52FAA97D-EA0C-463C-8E1D-0D1A73BDBB00}" presName="Accent1" presStyleCnt="0"/>
      <dgm:spPr/>
    </dgm:pt>
    <dgm:pt modelId="{A6D99FDC-118E-4EEE-A3CD-5D41723A8AE7}" type="pres">
      <dgm:prSet presAssocID="{52FAA97D-EA0C-463C-8E1D-0D1A73BDBB00}" presName="Accent" presStyleLbl="bgShp" presStyleIdx="0" presStyleCnt="6"/>
      <dgm:spPr/>
    </dgm:pt>
    <dgm:pt modelId="{75D45B7E-AAEE-4799-BC3A-7179EEE04FAB}" type="pres">
      <dgm:prSet presAssocID="{52FAA97D-EA0C-463C-8E1D-0D1A73BDBB00}" presName="Child1" presStyleLbl="node1" presStyleIdx="0" presStyleCnt="6" custLinFactNeighborX="-432" custLinFactNeighborY="-44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F8F24D-86E4-42B8-A421-689C976BE816}" type="pres">
      <dgm:prSet presAssocID="{27091DE8-836B-4E11-A381-D7A60E90439E}" presName="Accent2" presStyleCnt="0"/>
      <dgm:spPr/>
    </dgm:pt>
    <dgm:pt modelId="{E8451F18-3C4F-4987-B3ED-F2C6CAAAE1CD}" type="pres">
      <dgm:prSet presAssocID="{27091DE8-836B-4E11-A381-D7A60E90439E}" presName="Accent" presStyleLbl="bgShp" presStyleIdx="1" presStyleCnt="6"/>
      <dgm:spPr/>
    </dgm:pt>
    <dgm:pt modelId="{E4685E46-B1B3-4ECC-A0A0-94820E7BF098}" type="pres">
      <dgm:prSet presAssocID="{27091DE8-836B-4E11-A381-D7A60E90439E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2EB37-84DA-438A-816A-A4D6B25E872D}" type="pres">
      <dgm:prSet presAssocID="{55BB2D25-CD67-48F3-8A92-13A4B4F93BBA}" presName="Accent3" presStyleCnt="0"/>
      <dgm:spPr/>
    </dgm:pt>
    <dgm:pt modelId="{AA56FA50-374D-4A61-8308-82DB706A61EC}" type="pres">
      <dgm:prSet presAssocID="{55BB2D25-CD67-48F3-8A92-13A4B4F93BBA}" presName="Accent" presStyleLbl="bgShp" presStyleIdx="2" presStyleCnt="6"/>
      <dgm:spPr/>
    </dgm:pt>
    <dgm:pt modelId="{8C347321-3852-429D-869A-397121C64980}" type="pres">
      <dgm:prSet presAssocID="{55BB2D25-CD67-48F3-8A92-13A4B4F93BBA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6AC205-BAAF-445C-88C1-05F65AE2D917}" type="pres">
      <dgm:prSet presAssocID="{262BD854-648A-4929-BF2A-2B90FCBD65FA}" presName="Accent4" presStyleCnt="0"/>
      <dgm:spPr/>
    </dgm:pt>
    <dgm:pt modelId="{BD8E245D-AA13-4720-9C18-9611944B96C1}" type="pres">
      <dgm:prSet presAssocID="{262BD854-648A-4929-BF2A-2B90FCBD65FA}" presName="Accent" presStyleLbl="bgShp" presStyleIdx="3" presStyleCnt="6"/>
      <dgm:spPr/>
    </dgm:pt>
    <dgm:pt modelId="{D9EEF3EF-133C-4C22-B9AD-515089975100}" type="pres">
      <dgm:prSet presAssocID="{262BD854-648A-4929-BF2A-2B90FCBD65FA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0021BD-F8DD-4821-AC25-F6F3E22557E8}" type="pres">
      <dgm:prSet presAssocID="{9731DF57-F1C4-4705-A851-AD83F64F9556}" presName="Accent5" presStyleCnt="0"/>
      <dgm:spPr/>
    </dgm:pt>
    <dgm:pt modelId="{A3C225E4-35B7-48B7-A72D-66B4C18775CF}" type="pres">
      <dgm:prSet presAssocID="{9731DF57-F1C4-4705-A851-AD83F64F9556}" presName="Accent" presStyleLbl="bgShp" presStyleIdx="4" presStyleCnt="6"/>
      <dgm:spPr/>
    </dgm:pt>
    <dgm:pt modelId="{9D2490C4-D25B-435E-A5DB-826E9A6D6ECD}" type="pres">
      <dgm:prSet presAssocID="{9731DF57-F1C4-4705-A851-AD83F64F9556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E4AE01-B702-4651-87C2-D351717C178C}" type="pres">
      <dgm:prSet presAssocID="{D4B5855A-1B99-421B-99EF-4C8F664C1BCA}" presName="Accent6" presStyleCnt="0"/>
      <dgm:spPr/>
    </dgm:pt>
    <dgm:pt modelId="{46A17166-05FD-452B-AE50-443472BF5097}" type="pres">
      <dgm:prSet presAssocID="{D4B5855A-1B99-421B-99EF-4C8F664C1BCA}" presName="Accent" presStyleLbl="bgShp" presStyleIdx="5" presStyleCnt="6"/>
      <dgm:spPr/>
    </dgm:pt>
    <dgm:pt modelId="{6FA6F0B7-0292-4089-B7FF-759B6AEDE538}" type="pres">
      <dgm:prSet presAssocID="{D4B5855A-1B99-421B-99EF-4C8F664C1BCA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009DD3-C4F4-435D-A330-C361CC098735}" srcId="{0722709C-4FD9-4E82-9E45-1933688FBCA1}" destId="{D4B5855A-1B99-421B-99EF-4C8F664C1BCA}" srcOrd="5" destOrd="0" parTransId="{D15ABF65-5AA0-4380-AB32-FE2C4FD890EF}" sibTransId="{DB264B18-95A6-4AD1-B853-42AF3CF22FC5}"/>
    <dgm:cxn modelId="{A8140E09-49AD-4C27-88D9-0847008E18C6}" srcId="{0722709C-4FD9-4E82-9E45-1933688FBCA1}" destId="{262BD854-648A-4929-BF2A-2B90FCBD65FA}" srcOrd="3" destOrd="0" parTransId="{673EFC0D-D2EB-4EEB-ACBF-F287023CAB9B}" sibTransId="{36F3F206-E819-49C9-89A5-931D0A8DE015}"/>
    <dgm:cxn modelId="{3668B8B0-6C3E-4462-B91F-E072EE82BCB6}" srcId="{0722709C-4FD9-4E82-9E45-1933688FBCA1}" destId="{55BB2D25-CD67-48F3-8A92-13A4B4F93BBA}" srcOrd="2" destOrd="0" parTransId="{B42C4056-02BE-4D44-B3BF-FAAFD94C0360}" sibTransId="{44AD9353-670C-4453-8E2B-8B531E522100}"/>
    <dgm:cxn modelId="{EAA82651-6D60-4946-A9A7-F9F0FF288CAA}" type="presOf" srcId="{52FAA97D-EA0C-463C-8E1D-0D1A73BDBB00}" destId="{75D45B7E-AAEE-4799-BC3A-7179EEE04FAB}" srcOrd="0" destOrd="0" presId="urn:microsoft.com/office/officeart/2011/layout/HexagonRadial"/>
    <dgm:cxn modelId="{23CBDA2D-C6E0-401E-8048-5610EEF53D02}" type="presOf" srcId="{D4B5855A-1B99-421B-99EF-4C8F664C1BCA}" destId="{6FA6F0B7-0292-4089-B7FF-759B6AEDE538}" srcOrd="0" destOrd="0" presId="urn:microsoft.com/office/officeart/2011/layout/HexagonRadial"/>
    <dgm:cxn modelId="{9E6E5D21-5939-4C7C-9823-56D74AE09D2F}" type="presOf" srcId="{55BB2D25-CD67-48F3-8A92-13A4B4F93BBA}" destId="{8C347321-3852-429D-869A-397121C64980}" srcOrd="0" destOrd="0" presId="urn:microsoft.com/office/officeart/2011/layout/HexagonRadial"/>
    <dgm:cxn modelId="{C43844F9-3999-46BF-9A2B-1455D9223353}" srcId="{E7FDD305-97AB-44C6-8070-4A778A36CE34}" destId="{0722709C-4FD9-4E82-9E45-1933688FBCA1}" srcOrd="0" destOrd="0" parTransId="{BC2BAB7C-A6C4-480A-AE90-FEA91F19F590}" sibTransId="{B4EB4F03-8675-4643-B4E1-7E80E2E37641}"/>
    <dgm:cxn modelId="{EE374D05-B85F-4557-9BCC-AD88082E417F}" type="presOf" srcId="{27091DE8-836B-4E11-A381-D7A60E90439E}" destId="{E4685E46-B1B3-4ECC-A0A0-94820E7BF098}" srcOrd="0" destOrd="0" presId="urn:microsoft.com/office/officeart/2011/layout/HexagonRadial"/>
    <dgm:cxn modelId="{F7B4608B-B2A1-4ED3-93C3-63099686C131}" type="presOf" srcId="{0722709C-4FD9-4E82-9E45-1933688FBCA1}" destId="{467095AC-73B8-411C-B3C4-42C9B5A741FC}" srcOrd="0" destOrd="0" presId="urn:microsoft.com/office/officeart/2011/layout/HexagonRadial"/>
    <dgm:cxn modelId="{86F51AAB-C544-440C-BCFD-99B22077946B}" type="presOf" srcId="{262BD854-648A-4929-BF2A-2B90FCBD65FA}" destId="{D9EEF3EF-133C-4C22-B9AD-515089975100}" srcOrd="0" destOrd="0" presId="urn:microsoft.com/office/officeart/2011/layout/HexagonRadial"/>
    <dgm:cxn modelId="{497AFE48-CBDB-4ACF-948B-062ED0B2CB63}" srcId="{0722709C-4FD9-4E82-9E45-1933688FBCA1}" destId="{9731DF57-F1C4-4705-A851-AD83F64F9556}" srcOrd="4" destOrd="0" parTransId="{81DD783C-B6D6-4EDC-B3F0-D3FE379792B0}" sibTransId="{E407B98C-91E7-46D6-9116-4B99D0FCB231}"/>
    <dgm:cxn modelId="{4CAAA0E9-D754-4A39-B7CD-877BCE2F1C2F}" srcId="{0722709C-4FD9-4E82-9E45-1933688FBCA1}" destId="{52FAA97D-EA0C-463C-8E1D-0D1A73BDBB00}" srcOrd="0" destOrd="0" parTransId="{754A5AB9-F990-4379-886B-C37B8EA36CA1}" sibTransId="{F8501B83-E29B-4D9B-8610-6874812ED0D0}"/>
    <dgm:cxn modelId="{EFBE2460-6873-478B-BAFE-19D89A77C2EA}" type="presOf" srcId="{9731DF57-F1C4-4705-A851-AD83F64F9556}" destId="{9D2490C4-D25B-435E-A5DB-826E9A6D6ECD}" srcOrd="0" destOrd="0" presId="urn:microsoft.com/office/officeart/2011/layout/HexagonRadial"/>
    <dgm:cxn modelId="{4CD39F22-AC3F-4BF4-82B2-FB04383A1203}" srcId="{0722709C-4FD9-4E82-9E45-1933688FBCA1}" destId="{27091DE8-836B-4E11-A381-D7A60E90439E}" srcOrd="1" destOrd="0" parTransId="{005EDD1F-9F60-475F-B1AE-D2CCA1388C36}" sibTransId="{4C54A729-C194-4DC9-9ECA-0FB57A35DCC5}"/>
    <dgm:cxn modelId="{2D2CC05A-A790-4694-972A-38FA706455AD}" type="presOf" srcId="{E7FDD305-97AB-44C6-8070-4A778A36CE34}" destId="{FA94AFB4-9EFD-4158-B682-FC6F29C237D1}" srcOrd="0" destOrd="0" presId="urn:microsoft.com/office/officeart/2011/layout/HexagonRadial"/>
    <dgm:cxn modelId="{2F69C2FD-EB4B-4444-9D03-84676AE3D698}" type="presParOf" srcId="{FA94AFB4-9EFD-4158-B682-FC6F29C237D1}" destId="{467095AC-73B8-411C-B3C4-42C9B5A741FC}" srcOrd="0" destOrd="0" presId="urn:microsoft.com/office/officeart/2011/layout/HexagonRadial"/>
    <dgm:cxn modelId="{181351C2-C799-4971-8F9A-AC79F023C801}" type="presParOf" srcId="{FA94AFB4-9EFD-4158-B682-FC6F29C237D1}" destId="{9403CDDE-440F-48A1-A5DB-C22C13E1E570}" srcOrd="1" destOrd="0" presId="urn:microsoft.com/office/officeart/2011/layout/HexagonRadial"/>
    <dgm:cxn modelId="{DEA188D1-7F24-4F6C-B660-2BEAC97F0650}" type="presParOf" srcId="{9403CDDE-440F-48A1-A5DB-C22C13E1E570}" destId="{A6D99FDC-118E-4EEE-A3CD-5D41723A8AE7}" srcOrd="0" destOrd="0" presId="urn:microsoft.com/office/officeart/2011/layout/HexagonRadial"/>
    <dgm:cxn modelId="{A204A7D0-22AF-4167-AC24-A7F0BA2055B1}" type="presParOf" srcId="{FA94AFB4-9EFD-4158-B682-FC6F29C237D1}" destId="{75D45B7E-AAEE-4799-BC3A-7179EEE04FAB}" srcOrd="2" destOrd="0" presId="urn:microsoft.com/office/officeart/2011/layout/HexagonRadial"/>
    <dgm:cxn modelId="{80A5B332-0243-4F4C-B145-8D4343A45E94}" type="presParOf" srcId="{FA94AFB4-9EFD-4158-B682-FC6F29C237D1}" destId="{1AF8F24D-86E4-42B8-A421-689C976BE816}" srcOrd="3" destOrd="0" presId="urn:microsoft.com/office/officeart/2011/layout/HexagonRadial"/>
    <dgm:cxn modelId="{49F7C7F4-3CF0-424A-A73E-C8500897A547}" type="presParOf" srcId="{1AF8F24D-86E4-42B8-A421-689C976BE816}" destId="{E8451F18-3C4F-4987-B3ED-F2C6CAAAE1CD}" srcOrd="0" destOrd="0" presId="urn:microsoft.com/office/officeart/2011/layout/HexagonRadial"/>
    <dgm:cxn modelId="{122AE9F8-6C45-4F20-B9F6-2F50B9D87462}" type="presParOf" srcId="{FA94AFB4-9EFD-4158-B682-FC6F29C237D1}" destId="{E4685E46-B1B3-4ECC-A0A0-94820E7BF098}" srcOrd="4" destOrd="0" presId="urn:microsoft.com/office/officeart/2011/layout/HexagonRadial"/>
    <dgm:cxn modelId="{92FB417C-0C0A-4627-ADE5-43DF93185107}" type="presParOf" srcId="{FA94AFB4-9EFD-4158-B682-FC6F29C237D1}" destId="{B132EB37-84DA-438A-816A-A4D6B25E872D}" srcOrd="5" destOrd="0" presId="urn:microsoft.com/office/officeart/2011/layout/HexagonRadial"/>
    <dgm:cxn modelId="{1A55DBEF-6727-4E39-92DF-E19ABB92F9DB}" type="presParOf" srcId="{B132EB37-84DA-438A-816A-A4D6B25E872D}" destId="{AA56FA50-374D-4A61-8308-82DB706A61EC}" srcOrd="0" destOrd="0" presId="urn:microsoft.com/office/officeart/2011/layout/HexagonRadial"/>
    <dgm:cxn modelId="{323651F8-E9C4-45A4-AFFD-04E41E951F87}" type="presParOf" srcId="{FA94AFB4-9EFD-4158-B682-FC6F29C237D1}" destId="{8C347321-3852-429D-869A-397121C64980}" srcOrd="6" destOrd="0" presId="urn:microsoft.com/office/officeart/2011/layout/HexagonRadial"/>
    <dgm:cxn modelId="{079409F4-8F8C-4843-AB4D-8FC76308CFD0}" type="presParOf" srcId="{FA94AFB4-9EFD-4158-B682-FC6F29C237D1}" destId="{006AC205-BAAF-445C-88C1-05F65AE2D917}" srcOrd="7" destOrd="0" presId="urn:microsoft.com/office/officeart/2011/layout/HexagonRadial"/>
    <dgm:cxn modelId="{55184CBF-DFF4-40FF-90E7-61817E6D9071}" type="presParOf" srcId="{006AC205-BAAF-445C-88C1-05F65AE2D917}" destId="{BD8E245D-AA13-4720-9C18-9611944B96C1}" srcOrd="0" destOrd="0" presId="urn:microsoft.com/office/officeart/2011/layout/HexagonRadial"/>
    <dgm:cxn modelId="{F39632AA-4492-4CDA-9353-A617158DEC1D}" type="presParOf" srcId="{FA94AFB4-9EFD-4158-B682-FC6F29C237D1}" destId="{D9EEF3EF-133C-4C22-B9AD-515089975100}" srcOrd="8" destOrd="0" presId="urn:microsoft.com/office/officeart/2011/layout/HexagonRadial"/>
    <dgm:cxn modelId="{42E4C168-2178-4BBB-968E-CEACA0769748}" type="presParOf" srcId="{FA94AFB4-9EFD-4158-B682-FC6F29C237D1}" destId="{0B0021BD-F8DD-4821-AC25-F6F3E22557E8}" srcOrd="9" destOrd="0" presId="urn:microsoft.com/office/officeart/2011/layout/HexagonRadial"/>
    <dgm:cxn modelId="{B8FFEC56-37D2-42A4-B535-8AA5F4FDF16A}" type="presParOf" srcId="{0B0021BD-F8DD-4821-AC25-F6F3E22557E8}" destId="{A3C225E4-35B7-48B7-A72D-66B4C18775CF}" srcOrd="0" destOrd="0" presId="urn:microsoft.com/office/officeart/2011/layout/HexagonRadial"/>
    <dgm:cxn modelId="{614EDD19-198B-44DC-B2DF-B552D118E7B6}" type="presParOf" srcId="{FA94AFB4-9EFD-4158-B682-FC6F29C237D1}" destId="{9D2490C4-D25B-435E-A5DB-826E9A6D6ECD}" srcOrd="10" destOrd="0" presId="urn:microsoft.com/office/officeart/2011/layout/HexagonRadial"/>
    <dgm:cxn modelId="{D15C46EC-9133-4C8D-B575-6CFCFEC53AA5}" type="presParOf" srcId="{FA94AFB4-9EFD-4158-B682-FC6F29C237D1}" destId="{5BE4AE01-B702-4651-87C2-D351717C178C}" srcOrd="11" destOrd="0" presId="urn:microsoft.com/office/officeart/2011/layout/HexagonRadial"/>
    <dgm:cxn modelId="{C0F35520-FAAA-42ED-89E4-65FBB89BF6A0}" type="presParOf" srcId="{5BE4AE01-B702-4651-87C2-D351717C178C}" destId="{46A17166-05FD-452B-AE50-443472BF5097}" srcOrd="0" destOrd="0" presId="urn:microsoft.com/office/officeart/2011/layout/HexagonRadial"/>
    <dgm:cxn modelId="{2B2E296E-9665-402E-90AC-50A8F3A80BEC}" type="presParOf" srcId="{FA94AFB4-9EFD-4158-B682-FC6F29C237D1}" destId="{6FA6F0B7-0292-4089-B7FF-759B6AEDE538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158EC-7B41-43FE-88B6-F3BD3958B5A5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0D7E3-87E8-4207-9769-73EA53F3E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93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0D7E3-87E8-4207-9769-73EA53F3ED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06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0D7E3-87E8-4207-9769-73EA53F3ED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0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0D7E3-87E8-4207-9769-73EA53F3ED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3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E256C797-F032-4D9E-8E12-F349CEBE4112}" type="slidenum">
              <a:rPr lang="fa-IR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03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F50F8-9089-42B6-AA06-2C3EDEB87EB5}" type="slidenum">
              <a:rPr lang="fa-IR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52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F50F8-9089-42B6-AA06-2C3EDEB87EB5}" type="slidenum">
              <a:rPr lang="fa-IR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023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F50F8-9089-42B6-AA06-2C3EDEB87EB5}" type="slidenum">
              <a:rPr lang="fa-IR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656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F50F8-9089-42B6-AA06-2C3EDEB87EB5}" type="slidenum">
              <a:rPr lang="fa-IR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90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F50F8-9089-42B6-AA06-2C3EDEB87EB5}" type="slidenum">
              <a:rPr lang="fa-IR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66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F50F8-9089-42B6-AA06-2C3EDEB87EB5}" type="slidenum">
              <a:rPr lang="fa-IR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344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F65D1-A5C2-454A-BF5D-F640486DFEA8}" type="slidenum">
              <a:rPr lang="fa-IR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825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04B47E-9B2B-49B2-8C70-59C042815439}" type="slidenum">
              <a:rPr lang="fa-IR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380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23900"/>
            <a:ext cx="7772400" cy="1181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9EBEE-CFD9-4207-8E6B-122C28CB241B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27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23900"/>
            <a:ext cx="7772400" cy="1181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B3E51-2ADF-4CBA-ABA8-D5440C6D110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60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148B8-B0D5-4783-AD38-8F496C4B8FB3}" type="slidenum">
              <a:rPr lang="fa-IR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2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0FBDC-23CE-4D44-98E1-9BF3EB4A1FA9}" type="slidenum">
              <a:rPr lang="fa-IR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982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83B84-F40B-4C75-BFB9-2F19A3E83F9D}" type="slidenum">
              <a:rPr lang="fa-IR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97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BC143-DB6F-4794-BE01-41DC68532A33}" type="slidenum">
              <a:rPr lang="fa-IR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21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11599-1F80-46C5-8548-E165EBB03036}" type="slidenum">
              <a:rPr lang="fa-IR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65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C01C84-7E38-4784-88CA-FF82BCECC91E}" type="slidenum">
              <a:rPr lang="fa-IR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00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402AA-4373-4ED9-AA84-532DF1B0518D}" type="slidenum">
              <a:rPr lang="fa-IR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958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10C3E-4035-42C2-9CE3-259DC03EFB28}" type="slidenum">
              <a:rPr lang="fa-IR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42F50F8-9089-42B6-AA06-2C3EDEB87EB5}" type="slidenum">
              <a:rPr lang="fa-IR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  <p:sldLayoutId id="2147483860" r:id="rId17"/>
    <p:sldLayoutId id="2147483861" r:id="rId18"/>
    <p:sldLayoutId id="2147483862" r:id="rId19"/>
  </p:sldLayoutIdLst>
  <p:txStyles>
    <p:titleStyle>
      <a:lvl1pPr algn="ctr" defTabSz="457200" rtl="1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&#1601;&#1585;&#1605;%20&#1579;&#1576;&#1578;%20&#1588;&#1705;&#1575;&#1740;&#1575;&#1578;%20-%20&#1576;&#1585;&#1606;&#1575;&#1605;&#1607;%20&#1593;&#1605;&#1604;&#1740;&#1575;&#1578;&#1740;%201402.xls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xtranet.who.int/pqweb/key-resources/documents/list-prequalified-vitro-diagnostic-products-excel-version" TargetMode="External"/><Relationship Id="rId2" Type="http://schemas.openxmlformats.org/officeDocument/2006/relationships/hyperlink" Target="https://extranet.who.int/pqweb/key-resources/documents/list-prequalified-vitro-diagnostic-products-pdf-version-1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21934" y="3810000"/>
            <a:ext cx="5308866" cy="1165978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fa-IR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فریبا سبزوی</a:t>
            </a:r>
          </a:p>
          <a:p>
            <a:pPr eaLnBrk="1" hangingPunct="1"/>
            <a:r>
              <a:rPr lang="fa-IR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اداره مدیریت فناوری آزمایشگاهی</a:t>
            </a:r>
          </a:p>
          <a:p>
            <a:pPr eaLnBrk="1" hangingPunct="1"/>
            <a:r>
              <a:rPr lang="fa-IR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آزمايشگاه مرجع سلامت</a:t>
            </a:r>
            <a:endParaRPr lang="en-US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228600" y="381000"/>
            <a:ext cx="8610600" cy="762000"/>
          </a:xfrm>
          <a:prstGeom prst="rect">
            <a:avLst/>
          </a:prstGeom>
          <a:solidFill>
            <a:srgbClr val="F2E5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fa-IR">
                <a:solidFill>
                  <a:srgbClr val="28517A"/>
                </a:solidFill>
                <a:cs typeface="Nasim" pitchFamily="2" charset="-78"/>
              </a:rPr>
              <a:t>به نام خدا</a:t>
            </a:r>
            <a:endParaRPr lang="en-US">
              <a:solidFill>
                <a:srgbClr val="28517A"/>
              </a:solidFill>
              <a:cs typeface="Nasim" pitchFamily="2" charset="-7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1905000"/>
            <a:ext cx="7205663" cy="13234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fa-IR" sz="4000" dirty="0">
                <a:solidFill>
                  <a:srgbClr val="00B0F0"/>
                </a:solidFill>
              </a:rPr>
              <a:t>نظام مراقبت از </a:t>
            </a:r>
            <a:r>
              <a:rPr lang="fa-IR" sz="4000" dirty="0" smtClean="0">
                <a:solidFill>
                  <a:srgbClr val="00B0F0"/>
                </a:solidFill>
              </a:rPr>
              <a:t>وسایل تشخیص آزمایشگاهی</a:t>
            </a:r>
            <a:endParaRPr lang="en-US" sz="4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Grp="1" noChangeArrowheads="1"/>
          </p:cNvSpPr>
          <p:nvPr>
            <p:ph idx="1"/>
          </p:nvPr>
        </p:nvSpPr>
        <p:spPr>
          <a:xfrm>
            <a:off x="1219200" y="2590800"/>
            <a:ext cx="6858000" cy="297180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i="1" dirty="0" smtClean="0">
                <a:solidFill>
                  <a:schemeClr val="tx2"/>
                </a:solidFill>
              </a:rPr>
              <a:t>بررسی سلامت </a:t>
            </a:r>
            <a:r>
              <a:rPr lang="fa-IR" i="1" dirty="0">
                <a:solidFill>
                  <a:schemeClr val="tx2"/>
                </a:solidFill>
              </a:rPr>
              <a:t>ظاهری </a:t>
            </a:r>
            <a:r>
              <a:rPr lang="fa-IR" i="1" dirty="0" smtClean="0">
                <a:solidFill>
                  <a:schemeClr val="tx2"/>
                </a:solidFill>
              </a:rPr>
              <a:t>کیت: </a:t>
            </a:r>
            <a:endParaRPr lang="fa-IR" dirty="0" smtClean="0">
              <a:solidFill>
                <a:srgbClr val="00B0F0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fa-IR" dirty="0" smtClean="0">
                <a:solidFill>
                  <a:srgbClr val="00B0F0"/>
                </a:solidFill>
              </a:rPr>
              <a:t>سلامت بسته بندی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fa-IR" dirty="0" smtClean="0">
                <a:solidFill>
                  <a:srgbClr val="00B0F0"/>
                </a:solidFill>
              </a:rPr>
              <a:t>سلامت ظاهری معرفها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fa-IR" dirty="0" smtClean="0">
                <a:solidFill>
                  <a:srgbClr val="00B0F0"/>
                </a:solidFill>
              </a:rPr>
              <a:t>کامل بودن معرفها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fa-IR" dirty="0" smtClean="0">
                <a:solidFill>
                  <a:srgbClr val="00B0F0"/>
                </a:solidFill>
              </a:rPr>
              <a:t>ریختگی یا نشتی ویال</a:t>
            </a:r>
            <a:endParaRPr lang="en-US" dirty="0" smtClean="0">
              <a:solidFill>
                <a:srgbClr val="00B0F0"/>
              </a:solidFill>
            </a:endParaRP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688858" y="1249363"/>
            <a:ext cx="7707559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fa-IR" i="1" dirty="0" smtClean="0">
                <a:solidFill>
                  <a:schemeClr val="tx2"/>
                </a:solidFill>
              </a:rPr>
              <a:t>نتیجه بررسی های توسط آزمایشگاه سلامت </a:t>
            </a:r>
            <a:r>
              <a:rPr lang="fa-IR" i="1" dirty="0">
                <a:solidFill>
                  <a:schemeClr val="tx2"/>
                </a:solidFill>
              </a:rPr>
              <a:t>ظاهری کیت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idx="1"/>
          </p:nvPr>
        </p:nvSpPr>
        <p:spPr>
          <a:xfrm>
            <a:off x="1219200" y="2514600"/>
            <a:ext cx="7162800" cy="335280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fa-IR" dirty="0" smtClean="0">
                <a:solidFill>
                  <a:srgbClr val="00B0F0"/>
                </a:solidFill>
              </a:rPr>
              <a:t>تاریخ خرید / تحویل کیت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fa-IR" dirty="0" smtClean="0">
                <a:solidFill>
                  <a:srgbClr val="00B0F0"/>
                </a:solidFill>
              </a:rPr>
              <a:t>نحوه دریافت کیت  (مستقیم یا غیر مستقیم)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fa-IR" dirty="0" smtClean="0">
                <a:solidFill>
                  <a:srgbClr val="00B0F0"/>
                </a:solidFill>
              </a:rPr>
              <a:t>مشخصات شرکت </a:t>
            </a:r>
            <a:r>
              <a:rPr lang="fa-IR" u="sng" dirty="0" smtClean="0">
                <a:solidFill>
                  <a:srgbClr val="00B0F0"/>
                </a:solidFill>
              </a:rPr>
              <a:t>تامین کننده </a:t>
            </a:r>
            <a:r>
              <a:rPr lang="fa-IR" dirty="0" smtClean="0">
                <a:solidFill>
                  <a:srgbClr val="00B0F0"/>
                </a:solidFill>
              </a:rPr>
              <a:t>و </a:t>
            </a:r>
            <a:r>
              <a:rPr lang="fa-IR" u="sng" dirty="0" smtClean="0">
                <a:solidFill>
                  <a:srgbClr val="00B0F0"/>
                </a:solidFill>
              </a:rPr>
              <a:t>فروشنده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fa-IR" dirty="0" smtClean="0">
                <a:solidFill>
                  <a:srgbClr val="00B0F0"/>
                </a:solidFill>
              </a:rPr>
              <a:t>اطمینان از رعایت شرایط حمل ونقل هنگام تحویل کیت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fa-IR" dirty="0" smtClean="0">
                <a:solidFill>
                  <a:srgbClr val="00B0F0"/>
                </a:solidFill>
              </a:rPr>
              <a:t>رعایت شرایط نگهداری درآزمایشگاه مطابق با ادعای سازنده و مندرج در بروشور کیت </a:t>
            </a:r>
            <a:endParaRPr lang="en-US" dirty="0" smtClean="0">
              <a:solidFill>
                <a:srgbClr val="00B0F0"/>
              </a:solidFill>
            </a:endParaRP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1676400" y="914400"/>
            <a:ext cx="6248400" cy="10772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fa-IR" i="1" dirty="0" smtClean="0">
                <a:solidFill>
                  <a:schemeClr val="tx2"/>
                </a:solidFill>
              </a:rPr>
              <a:t>نتیجه بررسی شرایط </a:t>
            </a:r>
            <a:r>
              <a:rPr lang="fa-IR" i="1" dirty="0">
                <a:solidFill>
                  <a:schemeClr val="tx2"/>
                </a:solidFill>
              </a:rPr>
              <a:t>نگهداری و حمل </a:t>
            </a:r>
            <a:r>
              <a:rPr lang="fa-IR" i="1" dirty="0" smtClean="0">
                <a:solidFill>
                  <a:schemeClr val="tx2"/>
                </a:solidFill>
              </a:rPr>
              <a:t>محصول مورد شکایت توسط آزمایشگاه شاکی </a:t>
            </a:r>
            <a:endParaRPr lang="fa-IR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ChangeArrowheads="1"/>
          </p:cNvSpPr>
          <p:nvPr/>
        </p:nvSpPr>
        <p:spPr bwMode="auto">
          <a:xfrm>
            <a:off x="457200" y="2743200"/>
            <a:ext cx="8229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fa-IR" dirty="0">
                <a:solidFill>
                  <a:srgbClr val="00B0F0"/>
                </a:solidFill>
              </a:rPr>
              <a:t>آیا به درستی خوانده و تفهیم شده است</a:t>
            </a:r>
            <a:r>
              <a:rPr lang="fa-IR" dirty="0" smtClean="0">
                <a:solidFill>
                  <a:srgbClr val="00B0F0"/>
                </a:solidFill>
              </a:rPr>
              <a:t>؟</a:t>
            </a:r>
            <a:endParaRPr lang="fa-IR" dirty="0">
              <a:solidFill>
                <a:srgbClr val="00B0F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fa-IR" dirty="0">
                <a:solidFill>
                  <a:srgbClr val="00B0F0"/>
                </a:solidFill>
              </a:rPr>
              <a:t>آیا مراحل آماده سازی نمونه و معرف ها و </a:t>
            </a:r>
            <a:r>
              <a:rPr lang="fa-IR" u="sng" dirty="0">
                <a:solidFill>
                  <a:srgbClr val="00B0F0"/>
                </a:solidFill>
              </a:rPr>
              <a:t>انجام آزمایش دقیقاً مطابق </a:t>
            </a:r>
            <a:r>
              <a:rPr lang="fa-IR" u="sng" dirty="0" smtClean="0">
                <a:solidFill>
                  <a:srgbClr val="00B0F0"/>
                </a:solidFill>
              </a:rPr>
              <a:t>دستورالعمل کاربری کیت </a:t>
            </a:r>
            <a:r>
              <a:rPr lang="fa-IR" u="sng" dirty="0">
                <a:solidFill>
                  <a:srgbClr val="00B0F0"/>
                </a:solidFill>
              </a:rPr>
              <a:t>اجرا شده است</a:t>
            </a:r>
            <a:r>
              <a:rPr lang="fa-IR" u="sng" dirty="0" smtClean="0">
                <a:solidFill>
                  <a:srgbClr val="00B0F0"/>
                </a:solidFill>
              </a:rPr>
              <a:t>؟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fa-IR" u="sng" dirty="0" smtClean="0">
                <a:solidFill>
                  <a:srgbClr val="00B0F0"/>
                </a:solidFill>
              </a:rPr>
              <a:t>آیا در دستورالعمل ابهاماتی مشاهده شده است؟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fa-IR" u="sng" dirty="0" smtClean="0">
                <a:solidFill>
                  <a:srgbClr val="00B0F0"/>
                </a:solidFill>
              </a:rPr>
              <a:t>آیا جهت رفع ابهام با شرکت هماهنگ شده است؟</a:t>
            </a:r>
            <a:endParaRPr lang="fa-IR" u="sng" dirty="0">
              <a:solidFill>
                <a:srgbClr val="00B0F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fa-IR" dirty="0">
              <a:solidFill>
                <a:srgbClr val="00B0F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2211694" y="1173163"/>
            <a:ext cx="4828566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fa-IR" i="1" dirty="0" smtClean="0">
                <a:solidFill>
                  <a:schemeClr val="tx2"/>
                </a:solidFill>
              </a:rPr>
              <a:t>بررسی دستورالعمل کاربری  </a:t>
            </a:r>
            <a:r>
              <a:rPr lang="fa-IR" i="1" dirty="0">
                <a:solidFill>
                  <a:schemeClr val="tx2"/>
                </a:solidFill>
              </a:rPr>
              <a:t>کیت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0"/>
            <a:ext cx="8229600" cy="3810000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/>
            <a:endParaRPr lang="fa-IR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fa-IR" i="1" dirty="0" smtClean="0">
                <a:solidFill>
                  <a:schemeClr val="tx2"/>
                </a:solidFill>
              </a:rPr>
              <a:t>1- مشخصات </a:t>
            </a:r>
            <a:r>
              <a:rPr lang="fa-IR" i="1" dirty="0">
                <a:solidFill>
                  <a:schemeClr val="tx2"/>
                </a:solidFill>
              </a:rPr>
              <a:t>آزمایشگاه </a:t>
            </a:r>
          </a:p>
          <a:p>
            <a:pPr eaLnBrk="1" hangingPunct="1"/>
            <a:r>
              <a:rPr lang="fa-IR" dirty="0" smtClean="0">
                <a:solidFill>
                  <a:srgbClr val="00B0F0"/>
                </a:solidFill>
              </a:rPr>
              <a:t>نام آزمایشگاه</a:t>
            </a:r>
          </a:p>
          <a:p>
            <a:pPr eaLnBrk="1" hangingPunct="1"/>
            <a:r>
              <a:rPr lang="fa-IR" dirty="0" smtClean="0">
                <a:solidFill>
                  <a:srgbClr val="00B0F0"/>
                </a:solidFill>
              </a:rPr>
              <a:t>نام مسئول فنی</a:t>
            </a:r>
          </a:p>
          <a:p>
            <a:pPr eaLnBrk="1" hangingPunct="1"/>
            <a:r>
              <a:rPr lang="fa-IR" dirty="0" smtClean="0">
                <a:solidFill>
                  <a:srgbClr val="00B0F0"/>
                </a:solidFill>
              </a:rPr>
              <a:t>آدرس پستی</a:t>
            </a:r>
          </a:p>
          <a:p>
            <a:pPr eaLnBrk="1" hangingPunct="1"/>
            <a:r>
              <a:rPr lang="fa-IR" dirty="0" smtClean="0">
                <a:solidFill>
                  <a:srgbClr val="00B0F0"/>
                </a:solidFill>
              </a:rPr>
              <a:t>تلفن و فاکس</a:t>
            </a:r>
          </a:p>
          <a:p>
            <a:pPr eaLnBrk="1" hangingPunct="1"/>
            <a:r>
              <a:rPr lang="fa-IR" dirty="0" smtClean="0">
                <a:solidFill>
                  <a:srgbClr val="00B0F0"/>
                </a:solidFill>
              </a:rPr>
              <a:t>نشانی پست الکترونیک</a:t>
            </a:r>
          </a:p>
          <a:p>
            <a:pPr eaLnBrk="1" hangingPunct="1"/>
            <a:r>
              <a:rPr lang="fa-IR" dirty="0" smtClean="0">
                <a:solidFill>
                  <a:srgbClr val="00B0F0"/>
                </a:solidFill>
              </a:rPr>
              <a:t>شخص مورد نظر برای تماس</a:t>
            </a:r>
          </a:p>
          <a:p>
            <a:pPr eaLnBrk="1" hangingPunct="1"/>
            <a:endParaRPr lang="en-US" dirty="0" smtClean="0">
              <a:solidFill>
                <a:srgbClr val="CCFF33"/>
              </a:solidFill>
            </a:endParaRPr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685800" y="838200"/>
            <a:ext cx="7772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fa-IR" sz="4400" i="1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US" sz="4400" i="1" ker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85800" y="762000"/>
            <a:ext cx="7772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fa-IR" sz="2500" i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2500" i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اطلاعات مورد نیاز جهت بررسی شکایات</a:t>
            </a:r>
            <a:endParaRPr lang="en-US" sz="2500" i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0"/>
            <a:ext cx="8229600" cy="3810000"/>
          </a:xfrm>
          <a:noFill/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a-IR" i="1" dirty="0" smtClean="0">
                <a:solidFill>
                  <a:schemeClr val="tx2"/>
                </a:solidFill>
              </a:rPr>
              <a:t>1- </a:t>
            </a:r>
            <a:r>
              <a:rPr lang="fa-IR" b="1" i="1" dirty="0" smtClean="0">
                <a:solidFill>
                  <a:schemeClr val="accent5"/>
                </a:solidFill>
              </a:rPr>
              <a:t>مشخصات وسیله تشخیصی</a:t>
            </a:r>
            <a:endParaRPr lang="fa-IR" b="1" i="1" dirty="0">
              <a:solidFill>
                <a:schemeClr val="accent5"/>
              </a:solidFill>
            </a:endParaRPr>
          </a:p>
          <a:p>
            <a:r>
              <a:rPr lang="fa-IR" dirty="0" smtClean="0">
                <a:solidFill>
                  <a:srgbClr val="00B0F0"/>
                </a:solidFill>
              </a:rPr>
              <a:t>نام کیت، شماره سری ساخت، تاریخ انقضاء</a:t>
            </a:r>
          </a:p>
          <a:p>
            <a:pPr eaLnBrk="1" hangingPunct="1"/>
            <a:r>
              <a:rPr lang="fa-IR" dirty="0" smtClean="0">
                <a:solidFill>
                  <a:srgbClr val="00B0F0"/>
                </a:solidFill>
              </a:rPr>
              <a:t>نام شرکت تامین کننده</a:t>
            </a:r>
          </a:p>
          <a:p>
            <a:r>
              <a:rPr lang="fa-IR" b="1" i="1" dirty="0" smtClean="0">
                <a:solidFill>
                  <a:srgbClr val="00B0F0"/>
                </a:solidFill>
              </a:rPr>
              <a:t> نوع مشکل مشاهده شده</a:t>
            </a:r>
            <a:endParaRPr lang="fa-IR" dirty="0" smtClean="0">
              <a:solidFill>
                <a:srgbClr val="00B0F0"/>
              </a:solidFill>
            </a:endParaRPr>
          </a:p>
          <a:p>
            <a:pPr eaLnBrk="1" hangingPunct="1"/>
            <a:r>
              <a:rPr lang="fa-IR" dirty="0" smtClean="0">
                <a:solidFill>
                  <a:srgbClr val="00B0F0"/>
                </a:solidFill>
              </a:rPr>
              <a:t>اساس روش کیت مورد شکایت</a:t>
            </a:r>
          </a:p>
          <a:p>
            <a:r>
              <a:rPr lang="fa-IR" dirty="0" smtClean="0">
                <a:solidFill>
                  <a:srgbClr val="00B0F0"/>
                </a:solidFill>
              </a:rPr>
              <a:t>اساس روش کیت مقایسه ای</a:t>
            </a:r>
          </a:p>
          <a:p>
            <a:r>
              <a:rPr lang="fa-IR" dirty="0" smtClean="0">
                <a:solidFill>
                  <a:srgbClr val="00B0F0"/>
                </a:solidFill>
              </a:rPr>
              <a:t>نام و مدل دستگاه مرتبط  در روند بررسی</a:t>
            </a:r>
          </a:p>
          <a:p>
            <a:pPr eaLnBrk="1" hangingPunct="1"/>
            <a:r>
              <a:rPr lang="fa-IR" dirty="0" smtClean="0">
                <a:solidFill>
                  <a:srgbClr val="00B0F0"/>
                </a:solidFill>
              </a:rPr>
              <a:t>نوع و تعداد نمونه های بررسی شده</a:t>
            </a:r>
          </a:p>
          <a:p>
            <a:pPr eaLnBrk="1" hangingPunct="1"/>
            <a:r>
              <a:rPr lang="fa-IR" dirty="0" smtClean="0">
                <a:solidFill>
                  <a:srgbClr val="00B0F0"/>
                </a:solidFill>
              </a:rPr>
              <a:t>تاریخ انجام آزمایش</a:t>
            </a:r>
          </a:p>
          <a:p>
            <a:pPr eaLnBrk="1" hangingPunct="1"/>
            <a:endParaRPr lang="en-US" dirty="0" smtClean="0">
              <a:solidFill>
                <a:srgbClr val="CCFF33"/>
              </a:solidFill>
            </a:endParaRPr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685800" y="838200"/>
            <a:ext cx="7772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fa-IR" sz="4400" i="1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US" sz="4400" i="1" ker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85800" y="762000"/>
            <a:ext cx="7772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fa-IR" sz="2500" i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2500" i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اطلاعات مورد نیاز جهت بررسی شکایات</a:t>
            </a:r>
            <a:endParaRPr lang="en-US" sz="2500" i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9"/>
          <p:cNvSpPr>
            <a:spLocks noGrp="1" noChangeArrowheads="1"/>
          </p:cNvSpPr>
          <p:nvPr>
            <p:ph sz="half" idx="1"/>
          </p:nvPr>
        </p:nvSpPr>
        <p:spPr>
          <a:xfrm>
            <a:off x="228600" y="2057400"/>
            <a:ext cx="8229600" cy="4114800"/>
          </a:xfrm>
          <a:noFill/>
        </p:spPr>
        <p:txBody>
          <a:bodyPr>
            <a:normAutofit fontScale="25000" lnSpcReduction="20000"/>
          </a:bodyPr>
          <a:lstStyle/>
          <a:p>
            <a:pPr marL="0" indent="0" eaLnBrk="1" hangingPunct="1">
              <a:buNone/>
            </a:pPr>
            <a:r>
              <a:rPr lang="fa-IR" sz="7200" dirty="0" smtClean="0">
                <a:solidFill>
                  <a:srgbClr val="00B0F0"/>
                </a:solidFill>
                <a:cs typeface="+mj-cs"/>
              </a:rPr>
              <a:t>1- </a:t>
            </a:r>
            <a:r>
              <a:rPr lang="fa-IR" sz="8000" dirty="0" smtClean="0">
                <a:solidFill>
                  <a:srgbClr val="00B0F0"/>
                </a:solidFill>
                <a:cs typeface="+mj-cs"/>
              </a:rPr>
              <a:t>مستندات مربوط به تماس با شرکت تامین کننده و پاسخ و اقدامات شرکت</a:t>
            </a:r>
            <a:endParaRPr lang="fa-IR" sz="8000" dirty="0">
              <a:solidFill>
                <a:srgbClr val="00B0F0"/>
              </a:solidFill>
              <a:cs typeface="+mj-cs"/>
            </a:endParaRPr>
          </a:p>
          <a:p>
            <a:pPr marL="0" indent="0" eaLnBrk="1" hangingPunct="1">
              <a:buNone/>
            </a:pPr>
            <a:r>
              <a:rPr lang="fa-IR" sz="8000" dirty="0" smtClean="0">
                <a:solidFill>
                  <a:srgbClr val="00B0F0"/>
                </a:solidFill>
                <a:cs typeface="+mj-cs"/>
              </a:rPr>
              <a:t>2- مستندات کنترل کیفیت داخلی محصول:</a:t>
            </a:r>
          </a:p>
          <a:p>
            <a:pPr eaLnBrk="1" hangingPunct="1"/>
            <a:r>
              <a:rPr lang="fa-IR" sz="8000" dirty="0" smtClean="0">
                <a:solidFill>
                  <a:srgbClr val="00B0F0"/>
                </a:solidFill>
                <a:cs typeface="+mj-cs"/>
              </a:rPr>
              <a:t>نام ومشخصات و نتایج آزمایش سرم کنترل مورد استفاده</a:t>
            </a:r>
          </a:p>
          <a:p>
            <a:pPr eaLnBrk="1" hangingPunct="1"/>
            <a:r>
              <a:rPr lang="fa-IR" sz="8000" dirty="0" smtClean="0">
                <a:solidFill>
                  <a:srgbClr val="00B0F0"/>
                </a:solidFill>
                <a:cs typeface="+mj-cs"/>
              </a:rPr>
              <a:t>نام و مشخصات دستگاه ها و تجهیزات مداخله گر در روند بررسی</a:t>
            </a:r>
          </a:p>
          <a:p>
            <a:pPr eaLnBrk="1" hangingPunct="1"/>
            <a:r>
              <a:rPr lang="fa-IR" sz="8000" dirty="0" smtClean="0">
                <a:solidFill>
                  <a:srgbClr val="00B0F0"/>
                </a:solidFill>
                <a:cs typeface="+mj-cs"/>
              </a:rPr>
              <a:t>مستندات مربوط به بررسی شاخص های عملکردی کیت براساس دستورالعمل کاربری:</a:t>
            </a:r>
          </a:p>
          <a:p>
            <a:pPr lvl="1" eaLnBrk="1" hangingPunct="1"/>
            <a:r>
              <a:rPr lang="fa-IR" sz="8000" dirty="0" smtClean="0">
                <a:solidFill>
                  <a:srgbClr val="00B0F0"/>
                </a:solidFill>
                <a:cs typeface="+mj-cs"/>
              </a:rPr>
              <a:t>تکرارپذیری</a:t>
            </a:r>
          </a:p>
          <a:p>
            <a:pPr lvl="1" eaLnBrk="1" hangingPunct="1"/>
            <a:r>
              <a:rPr lang="fa-IR" sz="8000" dirty="0" smtClean="0">
                <a:solidFill>
                  <a:srgbClr val="00B0F0"/>
                </a:solidFill>
                <a:cs typeface="+mj-cs"/>
              </a:rPr>
              <a:t>صحت و بررسی مقایسه ای</a:t>
            </a:r>
          </a:p>
          <a:p>
            <a:pPr lvl="1" eaLnBrk="1" hangingPunct="1"/>
            <a:r>
              <a:rPr lang="fa-IR" sz="8000" dirty="0" smtClean="0">
                <a:solidFill>
                  <a:srgbClr val="00B0F0"/>
                </a:solidFill>
                <a:cs typeface="+mj-cs"/>
              </a:rPr>
              <a:t>خطی بودن</a:t>
            </a:r>
          </a:p>
          <a:p>
            <a:pPr lvl="1" eaLnBrk="1" hangingPunct="1"/>
            <a:r>
              <a:rPr lang="fa-IR" sz="8000" dirty="0" smtClean="0">
                <a:solidFill>
                  <a:srgbClr val="00B0F0"/>
                </a:solidFill>
                <a:cs typeface="+mj-cs"/>
              </a:rPr>
              <a:t>حساسیت، اختصاصیت، </a:t>
            </a:r>
            <a:r>
              <a:rPr lang="en-US" sz="8000" dirty="0" smtClean="0">
                <a:solidFill>
                  <a:srgbClr val="00B0F0"/>
                </a:solidFill>
                <a:cs typeface="+mj-cs"/>
              </a:rPr>
              <a:t>Cut Off</a:t>
            </a:r>
            <a:r>
              <a:rPr lang="fa-IR" sz="8000" dirty="0" smtClean="0">
                <a:solidFill>
                  <a:srgbClr val="00B0F0"/>
                </a:solidFill>
                <a:cs typeface="+mj-cs"/>
              </a:rPr>
              <a:t> </a:t>
            </a:r>
            <a:r>
              <a:rPr lang="en-US" sz="8000" dirty="0" smtClean="0">
                <a:solidFill>
                  <a:srgbClr val="00B0F0"/>
                </a:solidFill>
                <a:cs typeface="+mj-cs"/>
              </a:rPr>
              <a:t>LOD,</a:t>
            </a:r>
            <a:r>
              <a:rPr lang="fa-IR" sz="8000" dirty="0" smtClean="0">
                <a:solidFill>
                  <a:srgbClr val="00B0F0"/>
                </a:solidFill>
                <a:cs typeface="+mj-cs"/>
              </a:rPr>
              <a:t> و ...</a:t>
            </a:r>
          </a:p>
          <a:p>
            <a:pPr lvl="1" eaLnBrk="1" hangingPunct="1"/>
            <a:r>
              <a:rPr lang="fa-IR" sz="8000" dirty="0" smtClean="0">
                <a:solidFill>
                  <a:srgbClr val="00B0F0"/>
                </a:solidFill>
                <a:cs typeface="+mj-cs"/>
              </a:rPr>
              <a:t>پرینت خوانده های خام و منحنی کالیبراسیون دستگاه مربوطه</a:t>
            </a:r>
          </a:p>
          <a:p>
            <a:pPr lvl="1" eaLnBrk="1" hangingPunct="1"/>
            <a:r>
              <a:rPr lang="fa-IR" sz="8000" dirty="0" smtClean="0">
                <a:solidFill>
                  <a:srgbClr val="00B0F0"/>
                </a:solidFill>
                <a:cs typeface="+mj-cs"/>
              </a:rPr>
              <a:t>در صورت نیاز ارسال نمونه کیت جهت بررسی</a:t>
            </a:r>
          </a:p>
          <a:p>
            <a:pPr eaLnBrk="1" hangingPunct="1"/>
            <a:endParaRPr lang="en-US" sz="3200" dirty="0" smtClean="0">
              <a:solidFill>
                <a:srgbClr val="00B0F0"/>
              </a:solidFill>
            </a:endParaRP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990600" y="914400"/>
            <a:ext cx="7162800" cy="10772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fa-IR" i="1" dirty="0" smtClean="0">
                <a:solidFill>
                  <a:schemeClr val="tx2"/>
                </a:solidFill>
              </a:rPr>
              <a:t>مستندات مربوط به ارسال گزارش مشکلات به آزمایشگاه مرجع سلامت </a:t>
            </a:r>
            <a:endParaRPr lang="fa-IR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25" name="AutoShape 13"/>
          <p:cNvSpPr>
            <a:spLocks noChangeArrowheads="1"/>
          </p:cNvSpPr>
          <p:nvPr/>
        </p:nvSpPr>
        <p:spPr bwMode="auto">
          <a:xfrm>
            <a:off x="7086600" y="457200"/>
            <a:ext cx="1730375" cy="571500"/>
          </a:xfrm>
          <a:prstGeom prst="beve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a-IR" sz="2400" b="1">
                <a:solidFill>
                  <a:srgbClr val="333399"/>
                </a:solidFill>
                <a:cs typeface="Times New Roman" pitchFamily="18" charset="0"/>
              </a:rPr>
              <a:t>آزمایشگاه</a:t>
            </a:r>
            <a:endParaRPr lang="fa-IR" sz="1800"/>
          </a:p>
        </p:txBody>
      </p:sp>
      <p:sp>
        <p:nvSpPr>
          <p:cNvPr id="218126" name="AutoShape 14"/>
          <p:cNvSpPr>
            <a:spLocks noChangeArrowheads="1"/>
          </p:cNvSpPr>
          <p:nvPr/>
        </p:nvSpPr>
        <p:spPr bwMode="auto">
          <a:xfrm>
            <a:off x="990600" y="457200"/>
            <a:ext cx="3124200" cy="571500"/>
          </a:xfrm>
          <a:prstGeom prst="beve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a-IR" sz="2200" b="1" dirty="0" smtClean="0">
                <a:solidFill>
                  <a:srgbClr val="333399"/>
                </a:solidFill>
                <a:cs typeface="Times New Roman" pitchFamily="18" charset="0"/>
              </a:rPr>
              <a:t>شرکت تولیدکننده </a:t>
            </a:r>
            <a:r>
              <a:rPr lang="fa-IR" sz="2200" b="1" dirty="0">
                <a:solidFill>
                  <a:srgbClr val="333399"/>
                </a:solidFill>
                <a:cs typeface="Times New Roman" pitchFamily="18" charset="0"/>
              </a:rPr>
              <a:t>یا واردکننده</a:t>
            </a:r>
            <a:endParaRPr lang="fa-IR" sz="1800" dirty="0"/>
          </a:p>
        </p:txBody>
      </p:sp>
      <p:sp>
        <p:nvSpPr>
          <p:cNvPr id="218127" name="Line 15"/>
          <p:cNvSpPr>
            <a:spLocks noChangeShapeType="1"/>
          </p:cNvSpPr>
          <p:nvPr/>
        </p:nvSpPr>
        <p:spPr bwMode="auto">
          <a:xfrm>
            <a:off x="4267200" y="762000"/>
            <a:ext cx="2438400" cy="0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8128" name="Text Box 16"/>
          <p:cNvSpPr txBox="1">
            <a:spLocks noChangeArrowheads="1"/>
          </p:cNvSpPr>
          <p:nvPr/>
        </p:nvSpPr>
        <p:spPr bwMode="auto">
          <a:xfrm>
            <a:off x="4724400" y="304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a-IR" sz="1800" b="1" dirty="0">
                <a:solidFill>
                  <a:srgbClr val="47FFFF"/>
                </a:solidFill>
                <a:cs typeface="Times New Roman" pitchFamily="18" charset="0"/>
              </a:rPr>
              <a:t>مسئولین فنی</a:t>
            </a:r>
            <a:endParaRPr lang="fa-IR" sz="1800" dirty="0">
              <a:solidFill>
                <a:srgbClr val="47FFFF"/>
              </a:solidFill>
            </a:endParaRPr>
          </a:p>
        </p:txBody>
      </p:sp>
      <p:sp>
        <p:nvSpPr>
          <p:cNvPr id="218129" name="AutoShape 17"/>
          <p:cNvSpPr>
            <a:spLocks noChangeArrowheads="1"/>
          </p:cNvSpPr>
          <p:nvPr/>
        </p:nvSpPr>
        <p:spPr bwMode="auto">
          <a:xfrm>
            <a:off x="6324600" y="1828800"/>
            <a:ext cx="2209800" cy="1028700"/>
          </a:xfrm>
          <a:prstGeom prst="beve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a-IR" sz="1800" b="1">
                <a:solidFill>
                  <a:srgbClr val="333399"/>
                </a:solidFill>
                <a:cs typeface="Times New Roman" pitchFamily="18" charset="0"/>
              </a:rPr>
              <a:t>اداره امور</a:t>
            </a:r>
            <a:endParaRPr lang="ar-SA" sz="1800"/>
          </a:p>
          <a:p>
            <a:pPr algn="ctr" eaLnBrk="0" hangingPunct="0"/>
            <a:r>
              <a:rPr lang="fa-IR" sz="1800" b="1">
                <a:solidFill>
                  <a:srgbClr val="333399"/>
                </a:solidFill>
                <a:cs typeface="Times New Roman" pitchFamily="18" charset="0"/>
              </a:rPr>
              <a:t>آزمایشگاه های دانشگاه</a:t>
            </a:r>
            <a:endParaRPr lang="fa-IR" sz="1800"/>
          </a:p>
        </p:txBody>
      </p:sp>
      <p:sp>
        <p:nvSpPr>
          <p:cNvPr id="218130" name="Line 18"/>
          <p:cNvSpPr>
            <a:spLocks noChangeShapeType="1"/>
          </p:cNvSpPr>
          <p:nvPr/>
        </p:nvSpPr>
        <p:spPr bwMode="auto">
          <a:xfrm>
            <a:off x="7772400" y="1143000"/>
            <a:ext cx="0" cy="571500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8131" name="Text Box 19"/>
          <p:cNvSpPr txBox="1">
            <a:spLocks noChangeArrowheads="1"/>
          </p:cNvSpPr>
          <p:nvPr/>
        </p:nvSpPr>
        <p:spPr bwMode="auto">
          <a:xfrm>
            <a:off x="6096000" y="12192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a-IR" sz="2000" b="1">
                <a:solidFill>
                  <a:srgbClr val="47FFFF"/>
                </a:solidFill>
                <a:cs typeface="Times New Roman" pitchFamily="18" charset="0"/>
              </a:rPr>
              <a:t>فرم شماره 1</a:t>
            </a:r>
            <a:endParaRPr lang="fa-IR" sz="2000" b="1">
              <a:solidFill>
                <a:srgbClr val="47FFFF"/>
              </a:solidFill>
            </a:endParaRPr>
          </a:p>
        </p:txBody>
      </p:sp>
      <p:sp>
        <p:nvSpPr>
          <p:cNvPr id="218132" name="AutoShape 20"/>
          <p:cNvSpPr>
            <a:spLocks noChangeArrowheads="1"/>
          </p:cNvSpPr>
          <p:nvPr/>
        </p:nvSpPr>
        <p:spPr bwMode="auto">
          <a:xfrm>
            <a:off x="6134100" y="3314700"/>
            <a:ext cx="2095500" cy="1028700"/>
          </a:xfrm>
          <a:prstGeom prst="beve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a-IR" sz="2000" b="1" dirty="0" smtClean="0">
                <a:solidFill>
                  <a:srgbClr val="333399"/>
                </a:solidFill>
                <a:cs typeface="Times New Roman" pitchFamily="18" charset="0"/>
              </a:rPr>
              <a:t>شرکت تولیدکننده </a:t>
            </a:r>
            <a:r>
              <a:rPr lang="fa-IR" sz="2000" b="1" dirty="0">
                <a:solidFill>
                  <a:srgbClr val="333399"/>
                </a:solidFill>
                <a:cs typeface="Times New Roman" pitchFamily="18" charset="0"/>
              </a:rPr>
              <a:t>یا واردکننده</a:t>
            </a:r>
            <a:endParaRPr lang="fa-IR" sz="2000" dirty="0"/>
          </a:p>
        </p:txBody>
      </p:sp>
      <p:sp>
        <p:nvSpPr>
          <p:cNvPr id="218133" name="AutoShape 21"/>
          <p:cNvSpPr>
            <a:spLocks noChangeArrowheads="1"/>
          </p:cNvSpPr>
          <p:nvPr/>
        </p:nvSpPr>
        <p:spPr bwMode="auto">
          <a:xfrm>
            <a:off x="4267200" y="5429250"/>
            <a:ext cx="2286000" cy="1028700"/>
          </a:xfrm>
          <a:prstGeom prst="beve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a-IR" sz="1600" b="1" dirty="0" smtClean="0">
                <a:solidFill>
                  <a:srgbClr val="333399"/>
                </a:solidFill>
                <a:cs typeface="Times New Roman" pitchFamily="18" charset="0"/>
              </a:rPr>
              <a:t>ادارات </a:t>
            </a:r>
            <a:r>
              <a:rPr lang="fa-IR" sz="1600" b="1" dirty="0">
                <a:solidFill>
                  <a:srgbClr val="333399"/>
                </a:solidFill>
                <a:cs typeface="Times New Roman" pitchFamily="18" charset="0"/>
              </a:rPr>
              <a:t>امور</a:t>
            </a:r>
            <a:endParaRPr lang="ar-SA" sz="1100" dirty="0"/>
          </a:p>
          <a:p>
            <a:pPr algn="ctr" eaLnBrk="0" hangingPunct="0"/>
            <a:r>
              <a:rPr lang="fa-IR" sz="1600" b="1" dirty="0">
                <a:solidFill>
                  <a:srgbClr val="333399"/>
                </a:solidFill>
                <a:cs typeface="Times New Roman" pitchFamily="18" charset="0"/>
              </a:rPr>
              <a:t>آزمایشگاههای </a:t>
            </a:r>
            <a:r>
              <a:rPr lang="fa-IR" sz="1600" b="1" dirty="0" smtClean="0">
                <a:solidFill>
                  <a:srgbClr val="333399"/>
                </a:solidFill>
                <a:cs typeface="Times New Roman" pitchFamily="18" charset="0"/>
              </a:rPr>
              <a:t>دانشگاه های علوم پزشکی </a:t>
            </a:r>
            <a:endParaRPr lang="fa-IR" sz="1400" dirty="0"/>
          </a:p>
        </p:txBody>
      </p:sp>
      <p:sp>
        <p:nvSpPr>
          <p:cNvPr id="218134" name="Text Box 22"/>
          <p:cNvSpPr txBox="1">
            <a:spLocks noChangeArrowheads="1"/>
          </p:cNvSpPr>
          <p:nvPr/>
        </p:nvSpPr>
        <p:spPr bwMode="auto">
          <a:xfrm>
            <a:off x="4572000" y="1447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endParaRPr lang="fa-IR" sz="2000" b="1">
              <a:solidFill>
                <a:srgbClr val="47FFFF"/>
              </a:solidFill>
              <a:cs typeface="Times New Roman" pitchFamily="18" charset="0"/>
            </a:endParaRPr>
          </a:p>
          <a:p>
            <a:pPr eaLnBrk="0" hangingPunct="0"/>
            <a:r>
              <a:rPr lang="fa-IR" sz="2000" b="1">
                <a:solidFill>
                  <a:srgbClr val="47FFFF"/>
                </a:solidFill>
                <a:cs typeface="Times New Roman" pitchFamily="18" charset="0"/>
              </a:rPr>
              <a:t>فرم شماره 2</a:t>
            </a:r>
            <a:endParaRPr lang="fa-IR" sz="2000">
              <a:solidFill>
                <a:srgbClr val="47FFFF"/>
              </a:solidFill>
            </a:endParaRPr>
          </a:p>
        </p:txBody>
      </p:sp>
      <p:sp>
        <p:nvSpPr>
          <p:cNvPr id="218135" name="AutoShape 23"/>
          <p:cNvSpPr>
            <a:spLocks noChangeArrowheads="1"/>
          </p:cNvSpPr>
          <p:nvPr/>
        </p:nvSpPr>
        <p:spPr bwMode="auto">
          <a:xfrm>
            <a:off x="6877050" y="4953000"/>
            <a:ext cx="1943100" cy="914400"/>
          </a:xfrm>
          <a:prstGeom prst="beve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a-IR" sz="1800" b="1" dirty="0">
                <a:solidFill>
                  <a:srgbClr val="333399"/>
                </a:solidFill>
                <a:cs typeface="Times New Roman" pitchFamily="18" charset="0"/>
              </a:rPr>
              <a:t>کلیه آزمایشگاه های تحت پوشش</a:t>
            </a:r>
            <a:endParaRPr lang="fa-IR" sz="1800" dirty="0"/>
          </a:p>
        </p:txBody>
      </p:sp>
      <p:sp>
        <p:nvSpPr>
          <p:cNvPr id="218136" name="Line 24"/>
          <p:cNvSpPr>
            <a:spLocks noChangeShapeType="1"/>
          </p:cNvSpPr>
          <p:nvPr/>
        </p:nvSpPr>
        <p:spPr bwMode="auto">
          <a:xfrm>
            <a:off x="3429000" y="4038600"/>
            <a:ext cx="1752600" cy="1371600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8137" name="AutoShape 25"/>
          <p:cNvSpPr>
            <a:spLocks noChangeArrowheads="1"/>
          </p:cNvSpPr>
          <p:nvPr/>
        </p:nvSpPr>
        <p:spPr bwMode="auto">
          <a:xfrm>
            <a:off x="1648968" y="4953000"/>
            <a:ext cx="1962150" cy="1143000"/>
          </a:xfrm>
          <a:prstGeom prst="beve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tabLst>
                <a:tab pos="457200" algn="l"/>
              </a:tabLst>
            </a:pPr>
            <a:r>
              <a:rPr lang="fa-IR" sz="1600" b="1">
                <a:solidFill>
                  <a:srgbClr val="333399"/>
                </a:solidFill>
                <a:cs typeface="Times New Roman" pitchFamily="18" charset="0"/>
              </a:rPr>
              <a:t>سایرادارات مرتبط :</a:t>
            </a:r>
            <a:endParaRPr lang="ar-SA" sz="1400"/>
          </a:p>
          <a:p>
            <a:pPr eaLnBrk="0" hangingPunct="0">
              <a:tabLst>
                <a:tab pos="457200" algn="l"/>
              </a:tabLst>
            </a:pPr>
            <a:r>
              <a:rPr lang="fa-IR" sz="1400" b="1">
                <a:solidFill>
                  <a:srgbClr val="333399"/>
                </a:solidFill>
                <a:cs typeface="Times New Roman" pitchFamily="18" charset="0"/>
              </a:rPr>
              <a:t>مرکزمدیریت بیماریها</a:t>
            </a:r>
            <a:endParaRPr lang="ar-SA" sz="1400"/>
          </a:p>
          <a:p>
            <a:pPr eaLnBrk="0" hangingPunct="0">
              <a:tabLst>
                <a:tab pos="457200" algn="l"/>
              </a:tabLst>
            </a:pPr>
            <a:r>
              <a:rPr lang="fa-IR" sz="1400" b="1">
                <a:solidFill>
                  <a:srgbClr val="333399"/>
                </a:solidFill>
                <a:cs typeface="Times New Roman" pitchFamily="18" charset="0"/>
              </a:rPr>
              <a:t>سازمان انتقال خون</a:t>
            </a:r>
          </a:p>
          <a:p>
            <a:pPr eaLnBrk="0" hangingPunct="0">
              <a:tabLst>
                <a:tab pos="457200" algn="l"/>
              </a:tabLst>
            </a:pPr>
            <a:r>
              <a:rPr lang="fa-IR" sz="1400" b="1">
                <a:solidFill>
                  <a:srgbClr val="333399"/>
                </a:solidFill>
                <a:cs typeface="Times New Roman" pitchFamily="18" charset="0"/>
              </a:rPr>
              <a:t>...</a:t>
            </a:r>
            <a:endParaRPr lang="fa-IR" sz="1400" b="1"/>
          </a:p>
        </p:txBody>
      </p:sp>
      <p:sp>
        <p:nvSpPr>
          <p:cNvPr id="218138" name="AutoShape 26"/>
          <p:cNvSpPr>
            <a:spLocks noChangeArrowheads="1"/>
          </p:cNvSpPr>
          <p:nvPr/>
        </p:nvSpPr>
        <p:spPr bwMode="auto">
          <a:xfrm>
            <a:off x="457200" y="1295400"/>
            <a:ext cx="3771900" cy="1447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952497355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95249735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06" y="10800"/>
                </a:moveTo>
                <a:cubicBezTo>
                  <a:pt x="1006" y="16209"/>
                  <a:pt x="5391" y="20594"/>
                  <a:pt x="10800" y="20594"/>
                </a:cubicBezTo>
                <a:cubicBezTo>
                  <a:pt x="16209" y="20594"/>
                  <a:pt x="20594" y="16209"/>
                  <a:pt x="20594" y="10800"/>
                </a:cubicBezTo>
                <a:cubicBezTo>
                  <a:pt x="20594" y="5391"/>
                  <a:pt x="16209" y="1006"/>
                  <a:pt x="10800" y="1006"/>
                </a:cubicBezTo>
                <a:cubicBezTo>
                  <a:pt x="5391" y="1006"/>
                  <a:pt x="1006" y="5391"/>
                  <a:pt x="1006" y="10800"/>
                </a:cubicBezTo>
                <a:close/>
              </a:path>
            </a:pathLst>
          </a:cu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fa-IR" sz="1800" b="1">
                <a:solidFill>
                  <a:srgbClr val="00B0F0"/>
                </a:solidFill>
                <a:cs typeface="Times New Roman" pitchFamily="18" charset="0"/>
              </a:rPr>
              <a:t>اداره کل آزمایشگاههای مرجع سلامت</a:t>
            </a:r>
            <a:endParaRPr lang="ar-SA" sz="1400">
              <a:solidFill>
                <a:srgbClr val="00B0F0"/>
              </a:solidFill>
            </a:endParaRPr>
          </a:p>
          <a:p>
            <a:pPr algn="ctr" eaLnBrk="0" hangingPunct="0"/>
            <a:r>
              <a:rPr lang="fa-IR" sz="1400" b="1">
                <a:solidFill>
                  <a:srgbClr val="00B0F0"/>
                </a:solidFill>
                <a:cs typeface="Times New Roman" pitchFamily="18" charset="0"/>
              </a:rPr>
              <a:t>( اداره مدیریت فن آوری آزمایشگاهی  + ) بخش فنی </a:t>
            </a:r>
            <a:r>
              <a:rPr lang="en-US" sz="1400" b="1">
                <a:solidFill>
                  <a:srgbClr val="00B0F0"/>
                </a:solidFill>
                <a:cs typeface="Times New Roman" pitchFamily="18" charset="0"/>
              </a:rPr>
              <a:t>RHL </a:t>
            </a:r>
            <a:endParaRPr lang="fa-IR" sz="1400">
              <a:solidFill>
                <a:srgbClr val="00B0F0"/>
              </a:solidFill>
            </a:endParaRPr>
          </a:p>
        </p:txBody>
      </p:sp>
      <p:sp>
        <p:nvSpPr>
          <p:cNvPr id="218139" name="AutoShape 27"/>
          <p:cNvSpPr>
            <a:spLocks noChangeArrowheads="1"/>
          </p:cNvSpPr>
          <p:nvPr/>
        </p:nvSpPr>
        <p:spPr bwMode="auto">
          <a:xfrm>
            <a:off x="2362200" y="2819400"/>
            <a:ext cx="114300" cy="38100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19050">
            <a:solidFill>
              <a:srgbClr val="CCFF33"/>
            </a:solidFill>
            <a:miter lim="800000"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218140" name="AutoShape 28"/>
          <p:cNvSpPr>
            <a:spLocks noChangeArrowheads="1"/>
          </p:cNvSpPr>
          <p:nvPr/>
        </p:nvSpPr>
        <p:spPr bwMode="auto">
          <a:xfrm>
            <a:off x="304800" y="4343400"/>
            <a:ext cx="13716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fa-IR" sz="1800" b="1">
                <a:solidFill>
                  <a:srgbClr val="333399"/>
                </a:solidFill>
                <a:cs typeface="Times New Roman" pitchFamily="18" charset="0"/>
              </a:rPr>
              <a:t>سایر نهادها</a:t>
            </a:r>
            <a:endParaRPr lang="fa-IR" sz="1800"/>
          </a:p>
        </p:txBody>
      </p:sp>
      <p:sp>
        <p:nvSpPr>
          <p:cNvPr id="218141" name="Line 29"/>
          <p:cNvSpPr>
            <a:spLocks noChangeShapeType="1"/>
          </p:cNvSpPr>
          <p:nvPr/>
        </p:nvSpPr>
        <p:spPr bwMode="auto">
          <a:xfrm flipH="1" flipV="1">
            <a:off x="4419600" y="2209800"/>
            <a:ext cx="1600200" cy="0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8142" name="AutoShape 30"/>
          <p:cNvSpPr>
            <a:spLocks noChangeArrowheads="1"/>
          </p:cNvSpPr>
          <p:nvPr/>
        </p:nvSpPr>
        <p:spPr bwMode="auto">
          <a:xfrm>
            <a:off x="1524000" y="3276600"/>
            <a:ext cx="1828800" cy="609600"/>
          </a:xfrm>
          <a:prstGeom prst="flowChartAlternateProcess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000" b="1" dirty="0">
                <a:solidFill>
                  <a:srgbClr val="00B0F0"/>
                </a:solidFill>
              </a:rPr>
              <a:t>اقدامات مداخله </a:t>
            </a:r>
            <a:r>
              <a:rPr lang="fa-IR" sz="2000" b="1" dirty="0" smtClean="0">
                <a:solidFill>
                  <a:srgbClr val="00B0F0"/>
                </a:solidFill>
              </a:rPr>
              <a:t>ای از طریق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218143" name="Line 31"/>
          <p:cNvSpPr>
            <a:spLocks noChangeShapeType="1"/>
          </p:cNvSpPr>
          <p:nvPr/>
        </p:nvSpPr>
        <p:spPr bwMode="auto">
          <a:xfrm>
            <a:off x="3581400" y="3657600"/>
            <a:ext cx="22860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8144" name="Line 32"/>
          <p:cNvSpPr>
            <a:spLocks noChangeShapeType="1"/>
          </p:cNvSpPr>
          <p:nvPr/>
        </p:nvSpPr>
        <p:spPr bwMode="auto">
          <a:xfrm>
            <a:off x="2590800" y="4114800"/>
            <a:ext cx="0" cy="6858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8145" name="Line 33"/>
          <p:cNvSpPr>
            <a:spLocks noChangeShapeType="1"/>
          </p:cNvSpPr>
          <p:nvPr/>
        </p:nvSpPr>
        <p:spPr bwMode="auto">
          <a:xfrm flipH="1" flipV="1">
            <a:off x="8648700" y="1295400"/>
            <a:ext cx="38100" cy="3505200"/>
          </a:xfrm>
          <a:prstGeom prst="line">
            <a:avLst/>
          </a:prstGeom>
          <a:noFill/>
          <a:ln w="25400">
            <a:solidFill>
              <a:srgbClr val="00FF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218146" name="AutoShape 34"/>
          <p:cNvCxnSpPr>
            <a:cxnSpLocks noChangeShapeType="1"/>
          </p:cNvCxnSpPr>
          <p:nvPr/>
        </p:nvCxnSpPr>
        <p:spPr bwMode="auto">
          <a:xfrm flipV="1">
            <a:off x="6629400" y="6019800"/>
            <a:ext cx="1524000" cy="381000"/>
          </a:xfrm>
          <a:prstGeom prst="curvedConnector3">
            <a:avLst>
              <a:gd name="adj1" fmla="val 100208"/>
            </a:avLst>
          </a:prstGeom>
          <a:noFill/>
          <a:ln w="25400">
            <a:solidFill>
              <a:srgbClr val="00FFFF"/>
            </a:solidFill>
            <a:round/>
            <a:headEnd/>
            <a:tailEnd type="triangle" w="med" len="med"/>
          </a:ln>
        </p:spPr>
      </p:cxnSp>
      <p:sp>
        <p:nvSpPr>
          <p:cNvPr id="218147" name="Text Box 35"/>
          <p:cNvSpPr txBox="1">
            <a:spLocks noChangeArrowheads="1"/>
          </p:cNvSpPr>
          <p:nvPr/>
        </p:nvSpPr>
        <p:spPr bwMode="auto">
          <a:xfrm>
            <a:off x="3810000" y="3048000"/>
            <a:ext cx="1676400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a-IR" sz="1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بررسی </a:t>
            </a:r>
            <a:r>
              <a:rPr lang="fa-IR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کارشناسی</a:t>
            </a:r>
            <a:endParaRPr lang="en-US" sz="1400" dirty="0">
              <a:solidFill>
                <a:srgbClr val="00B0F0"/>
              </a:solidFill>
            </a:endParaRPr>
          </a:p>
        </p:txBody>
      </p:sp>
      <p:cxnSp>
        <p:nvCxnSpPr>
          <p:cNvPr id="218148" name="AutoShape 36"/>
          <p:cNvCxnSpPr>
            <a:cxnSpLocks noChangeShapeType="1"/>
          </p:cNvCxnSpPr>
          <p:nvPr/>
        </p:nvCxnSpPr>
        <p:spPr bwMode="auto">
          <a:xfrm rot="5400000">
            <a:off x="838200" y="3657600"/>
            <a:ext cx="533400" cy="533400"/>
          </a:xfrm>
          <a:prstGeom prst="curvedConnector3">
            <a:avLst>
              <a:gd name="adj1" fmla="val 4463"/>
            </a:avLst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8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8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8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8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8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8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8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8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8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8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8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8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8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8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8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8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8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8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8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8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8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8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8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1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8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8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1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18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18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1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1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1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1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18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18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1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1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1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1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18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18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1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25" grpId="0" animBg="1"/>
      <p:bldP spid="218126" grpId="0" animBg="1"/>
      <p:bldP spid="218127" grpId="0" animBg="1"/>
      <p:bldP spid="218128" grpId="0"/>
      <p:bldP spid="218129" grpId="0" animBg="1"/>
      <p:bldP spid="218130" grpId="0" animBg="1"/>
      <p:bldP spid="218131" grpId="0"/>
      <p:bldP spid="218132" grpId="0" animBg="1"/>
      <p:bldP spid="218133" grpId="0" animBg="1"/>
      <p:bldP spid="218134" grpId="0"/>
      <p:bldP spid="218135" grpId="0" animBg="1"/>
      <p:bldP spid="218136" grpId="0" animBg="1"/>
      <p:bldP spid="218137" grpId="0" animBg="1"/>
      <p:bldP spid="218138" grpId="0" animBg="1"/>
      <p:bldP spid="218139" grpId="0" animBg="1"/>
      <p:bldP spid="218140" grpId="0" animBg="1"/>
      <p:bldP spid="218141" grpId="0" animBg="1"/>
      <p:bldP spid="218142" grpId="0" animBg="1"/>
      <p:bldP spid="218143" grpId="0" animBg="1"/>
      <p:bldP spid="218144" grpId="0" animBg="1"/>
      <p:bldP spid="218145" grpId="0" animBg="1"/>
      <p:bldP spid="2181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1"/>
          <p:cNvSpPr>
            <a:spLocks noChangeArrowheads="1"/>
          </p:cNvSpPr>
          <p:nvPr/>
        </p:nvSpPr>
        <p:spPr bwMode="auto">
          <a:xfrm>
            <a:off x="381000" y="5334000"/>
            <a:ext cx="8458200" cy="1524000"/>
          </a:xfrm>
          <a:prstGeom prst="rect">
            <a:avLst/>
          </a:prstGeom>
          <a:solidFill>
            <a:srgbClr val="FFFFFF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14339" name="Text Box 22"/>
          <p:cNvSpPr txBox="1">
            <a:spLocks noChangeArrowheads="1"/>
          </p:cNvSpPr>
          <p:nvPr/>
        </p:nvSpPr>
        <p:spPr bwMode="auto">
          <a:xfrm>
            <a:off x="381000" y="457200"/>
            <a:ext cx="8382000" cy="571500"/>
          </a:xfrm>
          <a:prstGeom prst="rect">
            <a:avLst/>
          </a:prstGeom>
          <a:solidFill>
            <a:srgbClr val="FFFFFF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a-IR" sz="1400" b="1">
                <a:solidFill>
                  <a:srgbClr val="CC0000"/>
                </a:solidFill>
                <a:cs typeface="Times New Roman" pitchFamily="18" charset="0"/>
              </a:rPr>
              <a:t>فرم شماره 1 </a:t>
            </a:r>
            <a:r>
              <a:rPr lang="fa-IR" sz="1400" b="1">
                <a:solidFill>
                  <a:srgbClr val="000099"/>
                </a:solidFill>
                <a:cs typeface="Times New Roman" pitchFamily="18" charset="0"/>
              </a:rPr>
              <a:t>: گزارش مشکلات مرتبط با  فرآورده ها و تجهیزات تشخیص آزمایشگاهی از آزمایشگاه به اداره امور آزمایشگاههای دانشگاه </a:t>
            </a:r>
            <a:endParaRPr lang="fa-IR" sz="1800" b="1">
              <a:solidFill>
                <a:srgbClr val="000099"/>
              </a:solidFill>
            </a:endParaRPr>
          </a:p>
        </p:txBody>
      </p:sp>
      <p:sp>
        <p:nvSpPr>
          <p:cNvPr id="14340" name="Rectangle 23"/>
          <p:cNvSpPr>
            <a:spLocks noChangeArrowheads="1"/>
          </p:cNvSpPr>
          <p:nvPr/>
        </p:nvSpPr>
        <p:spPr bwMode="auto">
          <a:xfrm>
            <a:off x="1066800" y="76200"/>
            <a:ext cx="6911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fa-IR" sz="2000" b="1">
                <a:solidFill>
                  <a:srgbClr val="FF0000"/>
                </a:solidFill>
                <a:cs typeface="Times New Roman" pitchFamily="18" charset="0"/>
              </a:rPr>
              <a:t>   اداره کل آزمایشگاه مرجع سلامت  – اداره مدیریت فن آوری آزمایشگاهی</a:t>
            </a:r>
            <a:endParaRPr lang="en-US" sz="2000" b="1">
              <a:solidFill>
                <a:srgbClr val="FF0000"/>
              </a:solidFill>
            </a:endParaRPr>
          </a:p>
          <a:p>
            <a:pPr algn="ctr" rtl="0" eaLnBrk="0" hangingPunct="0"/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4341" name="Rectangle 24"/>
          <p:cNvSpPr>
            <a:spLocks noChangeArrowheads="1"/>
          </p:cNvSpPr>
          <p:nvPr/>
        </p:nvSpPr>
        <p:spPr bwMode="auto">
          <a:xfrm>
            <a:off x="171450" y="-4368800"/>
            <a:ext cx="1841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400"/>
              <a:t/>
            </a:r>
            <a:br>
              <a:rPr lang="en-US" sz="1400"/>
            </a:br>
            <a:endParaRPr lang="en-US" sz="1800"/>
          </a:p>
          <a:p>
            <a:pPr algn="l" rtl="0" eaLnBrk="0" hangingPunct="0"/>
            <a:endParaRPr lang="en-US" sz="1800"/>
          </a:p>
        </p:txBody>
      </p:sp>
      <p:graphicFrame>
        <p:nvGraphicFramePr>
          <p:cNvPr id="149529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508779"/>
              </p:ext>
            </p:extLst>
          </p:nvPr>
        </p:nvGraphicFramePr>
        <p:xfrm>
          <a:off x="381000" y="1066800"/>
          <a:ext cx="8382000" cy="3642240"/>
        </p:xfrm>
        <a:graphic>
          <a:graphicData uri="http://schemas.openxmlformats.org/drawingml/2006/table">
            <a:tbl>
              <a:tblPr rtl="1"/>
              <a:tblGrid>
                <a:gridCol w="26828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991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a-I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نام آزمایشگاه</a:t>
                      </a:r>
                      <a:endParaRPr kumimoji="0" lang="fa-I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a-I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نام مسئول فنی</a:t>
                      </a:r>
                      <a:endParaRPr kumimoji="0" lang="fa-I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a-I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شماره تماس</a:t>
                      </a:r>
                      <a:endParaRPr kumimoji="0" lang="fa-I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FF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a-I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نام فرآورده یا تجهیز آزمایشگاهی</a:t>
                      </a:r>
                      <a:endParaRPr kumimoji="0" lang="fa-I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a-I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نام تولیدکننده / کمپانی سازنده</a:t>
                      </a:r>
                      <a:endParaRPr kumimoji="0" lang="fa-I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a-I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نام توزیع کننده</a:t>
                      </a:r>
                      <a:endParaRPr kumimoji="0" lang="fa-I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a-I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شماره سری ساخت وتاریخ انقضاء</a:t>
                      </a:r>
                      <a:endParaRPr kumimoji="0" lang="fa-I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368" name="Rectangle 51"/>
          <p:cNvSpPr>
            <a:spLocks noChangeArrowheads="1"/>
          </p:cNvSpPr>
          <p:nvPr/>
        </p:nvSpPr>
        <p:spPr bwMode="auto">
          <a:xfrm>
            <a:off x="6878638" y="4800600"/>
            <a:ext cx="1960562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fa-IR" sz="1400" b="1" dirty="0">
                <a:solidFill>
                  <a:srgbClr val="0000FF"/>
                </a:solidFill>
                <a:cs typeface="Times New Roman" pitchFamily="18" charset="0"/>
              </a:rPr>
              <a:t>طرح مشکل با ذکر نکات </a:t>
            </a:r>
            <a:r>
              <a:rPr lang="fa-IR" sz="1400" b="1" dirty="0" smtClean="0">
                <a:solidFill>
                  <a:srgbClr val="0000FF"/>
                </a:solidFill>
                <a:cs typeface="Times New Roman" pitchFamily="18" charset="0"/>
              </a:rPr>
              <a:t>فنی</a:t>
            </a:r>
            <a:r>
              <a:rPr lang="fa-IR" sz="1400" b="1" dirty="0" smtClean="0">
                <a:solidFill>
                  <a:srgbClr val="000099"/>
                </a:solidFill>
                <a:cs typeface="Times New Roman" pitchFamily="18" charset="0"/>
              </a:rPr>
              <a:t>:</a:t>
            </a:r>
            <a:endParaRPr lang="en-US" sz="1400" dirty="0">
              <a:solidFill>
                <a:srgbClr val="000099"/>
              </a:solidFill>
            </a:endParaRPr>
          </a:p>
          <a:p>
            <a:pPr algn="l" rtl="0" eaLnBrk="0" hangingPunct="0"/>
            <a:endParaRPr lang="en-US" sz="1800" dirty="0">
              <a:solidFill>
                <a:srgbClr val="000099"/>
              </a:solidFill>
            </a:endParaRPr>
          </a:p>
        </p:txBody>
      </p:sp>
      <p:sp>
        <p:nvSpPr>
          <p:cNvPr id="14369" name="Rectangle 52"/>
          <p:cNvSpPr>
            <a:spLocks noChangeArrowheads="1"/>
          </p:cNvSpPr>
          <p:nvPr/>
        </p:nvSpPr>
        <p:spPr bwMode="auto">
          <a:xfrm>
            <a:off x="171450" y="2028825"/>
            <a:ext cx="1841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400"/>
              <a:t/>
            </a:r>
            <a:br>
              <a:rPr lang="en-US" sz="1400"/>
            </a:br>
            <a:endParaRPr lang="en-US" sz="1800"/>
          </a:p>
          <a:p>
            <a:pPr algn="l" rtl="0" eaLnBrk="0" hangingPunct="0"/>
            <a:endParaRPr lang="en-US" sz="1800"/>
          </a:p>
        </p:txBody>
      </p:sp>
      <p:sp>
        <p:nvSpPr>
          <p:cNvPr id="14370" name="Rectangle 53"/>
          <p:cNvSpPr>
            <a:spLocks noChangeArrowheads="1"/>
          </p:cNvSpPr>
          <p:nvPr/>
        </p:nvSpPr>
        <p:spPr bwMode="auto">
          <a:xfrm>
            <a:off x="171450" y="656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sp>
        <p:nvSpPr>
          <p:cNvPr id="14371" name="Text Box 54"/>
          <p:cNvSpPr txBox="1">
            <a:spLocks noChangeArrowheads="1"/>
          </p:cNvSpPr>
          <p:nvPr/>
        </p:nvSpPr>
        <p:spPr bwMode="auto">
          <a:xfrm>
            <a:off x="3124200" y="5638800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000" b="1">
                <a:solidFill>
                  <a:srgbClr val="000099"/>
                </a:solidFill>
              </a:rPr>
              <a:t>مستندات پیوست شوند</a:t>
            </a:r>
            <a:endParaRPr lang="en-US" sz="2000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381000" y="762000"/>
            <a:ext cx="8229600" cy="685800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a-IR" sz="1800" b="1">
                <a:solidFill>
                  <a:srgbClr val="CC0000"/>
                </a:solidFill>
                <a:cs typeface="Times New Roman" pitchFamily="18" charset="0"/>
              </a:rPr>
              <a:t>فرم شماره 2</a:t>
            </a:r>
            <a:r>
              <a:rPr lang="fa-IR" sz="1800" b="1">
                <a:solidFill>
                  <a:srgbClr val="000099"/>
                </a:solidFill>
                <a:cs typeface="Times New Roman" pitchFamily="18" charset="0"/>
              </a:rPr>
              <a:t> : گزارش ماهانه </a:t>
            </a:r>
            <a:r>
              <a:rPr lang="fa-IR" sz="1800" b="1">
                <a:solidFill>
                  <a:srgbClr val="000099"/>
                </a:solidFill>
                <a:latin typeface="Tahoma" pitchFamily="34" charset="0"/>
              </a:rPr>
              <a:t>مشکلات مرتبط با  فرآورده ها و تجهیزات تشخیص آزمایشگاهی</a:t>
            </a:r>
            <a:r>
              <a:rPr lang="fa-IR" sz="1800" b="1">
                <a:solidFill>
                  <a:srgbClr val="000099"/>
                </a:solidFill>
                <a:cs typeface="Times New Roman" pitchFamily="18" charset="0"/>
              </a:rPr>
              <a:t> از اداره </a:t>
            </a:r>
          </a:p>
          <a:p>
            <a:r>
              <a:rPr lang="fa-IR" sz="1800" b="1">
                <a:solidFill>
                  <a:srgbClr val="000099"/>
                </a:solidFill>
                <a:cs typeface="Times New Roman" pitchFamily="18" charset="0"/>
              </a:rPr>
              <a:t>                     امورآزمایشگاه های دانشگاه به اداره کل آزمایشگاه مرجع سلامت </a:t>
            </a: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304800" y="1291193"/>
            <a:ext cx="8305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a-IR" sz="1400" b="1" dirty="0">
              <a:solidFill>
                <a:srgbClr val="00B050"/>
              </a:solidFill>
              <a:cs typeface="Times New Roman" pitchFamily="18" charset="0"/>
            </a:endParaRPr>
          </a:p>
          <a:p>
            <a:pPr eaLnBrk="0" hangingPunct="0"/>
            <a:r>
              <a:rPr lang="fa-IR" sz="1400" b="1" dirty="0">
                <a:solidFill>
                  <a:srgbClr val="00B050"/>
                </a:solidFill>
                <a:cs typeface="Times New Roman" pitchFamily="18" charset="0"/>
              </a:rPr>
              <a:t>نام دانشگاه علوم پزشکی:                                                                                                      تاریخ :</a:t>
            </a:r>
            <a:endParaRPr lang="en-US" sz="1400" b="1" dirty="0">
              <a:solidFill>
                <a:srgbClr val="00B050"/>
              </a:solidFill>
            </a:endParaRPr>
          </a:p>
          <a:p>
            <a:pPr rtl="0" eaLnBrk="0" hangingPunct="0"/>
            <a:endParaRPr lang="en-US" sz="1400" b="1" dirty="0">
              <a:solidFill>
                <a:srgbClr val="00B050"/>
              </a:solidFill>
            </a:endParaRPr>
          </a:p>
        </p:txBody>
      </p:sp>
      <p:graphicFrame>
        <p:nvGraphicFramePr>
          <p:cNvPr id="231432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628477"/>
              </p:ext>
            </p:extLst>
          </p:nvPr>
        </p:nvGraphicFramePr>
        <p:xfrm>
          <a:off x="381000" y="1938338"/>
          <a:ext cx="8305800" cy="731520"/>
        </p:xfrm>
        <a:graphic>
          <a:graphicData uri="http://schemas.openxmlformats.org/drawingml/2006/table">
            <a:tbl>
              <a:tblPr rtl="1"/>
              <a:tblGrid>
                <a:gridCol w="533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a-I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ردیف</a:t>
                      </a:r>
                      <a:endParaRPr kumimoji="0" lang="fa-I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a-I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نام فرآورده یا تجهیز آزمایشگاهی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a-I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نام تولیدکننده / کمپانی سازنده</a:t>
                      </a:r>
                      <a:endParaRPr kumimoji="0" lang="fa-I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a-I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نام توزیع کننده</a:t>
                      </a:r>
                      <a:endParaRPr kumimoji="0" lang="fa-I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a-I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شماره سری ساخت وتاریخ انقضاء</a:t>
                      </a:r>
                      <a:endParaRPr kumimoji="0" lang="fa-I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a-I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تعداد آزمایشگاههای معترض</a:t>
                      </a:r>
                      <a:endParaRPr kumimoji="0" lang="fa-I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1448" name="Group 24"/>
          <p:cNvGraphicFramePr>
            <a:graphicFrameLocks noGrp="1"/>
          </p:cNvGraphicFramePr>
          <p:nvPr/>
        </p:nvGraphicFramePr>
        <p:xfrm>
          <a:off x="381000" y="2701925"/>
          <a:ext cx="8305800" cy="3627120"/>
        </p:xfrm>
        <a:graphic>
          <a:graphicData uri="http://schemas.openxmlformats.org/drawingml/2006/table">
            <a:tbl>
              <a:tblPr rtl="1"/>
              <a:tblGrid>
                <a:gridCol w="533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438" name="Rectangle 82"/>
          <p:cNvSpPr>
            <a:spLocks noChangeArrowheads="1"/>
          </p:cNvSpPr>
          <p:nvPr/>
        </p:nvSpPr>
        <p:spPr bwMode="auto">
          <a:xfrm>
            <a:off x="-400050" y="7385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sp>
        <p:nvSpPr>
          <p:cNvPr id="15439" name="Text Box 83"/>
          <p:cNvSpPr txBox="1">
            <a:spLocks noChangeArrowheads="1"/>
          </p:cNvSpPr>
          <p:nvPr/>
        </p:nvSpPr>
        <p:spPr bwMode="auto">
          <a:xfrm>
            <a:off x="2971800" y="6461125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000" b="1">
                <a:solidFill>
                  <a:srgbClr val="CCFF33"/>
                </a:solidFill>
              </a:rPr>
              <a:t>مستندات پیوست شوند</a:t>
            </a:r>
            <a:endParaRPr lang="en-US" sz="2000" b="1">
              <a:solidFill>
                <a:srgbClr val="CCFF33"/>
              </a:solidFill>
            </a:endParaRPr>
          </a:p>
        </p:txBody>
      </p:sp>
      <p:sp>
        <p:nvSpPr>
          <p:cNvPr id="15440" name="Rectangle 84"/>
          <p:cNvSpPr>
            <a:spLocks noChangeArrowheads="1"/>
          </p:cNvSpPr>
          <p:nvPr/>
        </p:nvSpPr>
        <p:spPr bwMode="auto">
          <a:xfrm>
            <a:off x="1143000" y="76200"/>
            <a:ext cx="6911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fa-IR" sz="2000" b="1">
                <a:solidFill>
                  <a:srgbClr val="FF0000"/>
                </a:solidFill>
                <a:cs typeface="Times New Roman" pitchFamily="18" charset="0"/>
              </a:rPr>
              <a:t>   اداره کل آزمایشگاه مرجع سلامت  – اداره مدیریت فن آوری آزمایشگاهی</a:t>
            </a:r>
            <a:endParaRPr lang="en-US" sz="2000" b="1">
              <a:solidFill>
                <a:srgbClr val="FF0000"/>
              </a:solidFill>
            </a:endParaRPr>
          </a:p>
          <a:p>
            <a:pPr algn="ctr" rtl="0" eaLnBrk="0" hangingPunct="0"/>
            <a:endParaRPr lang="en-US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فایل ثبت مشکلات وسایل تشخیص آزمایشگاهی جهت پایش در برنامه </a:t>
            </a:r>
            <a:r>
              <a:rPr lang="fa-IR" dirty="0" smtClean="0">
                <a:hlinkClick r:id="rId2" action="ppaction://hlinkfile"/>
              </a:rPr>
              <a:t>عملیاتی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670720"/>
          <a:ext cx="7772400" cy="3040559"/>
        </p:xfrm>
        <a:graphic>
          <a:graphicData uri="http://schemas.openxmlformats.org/drawingml/2006/table">
            <a:tbl>
              <a:tblPr rtl="1"/>
              <a:tblGrid>
                <a:gridCol w="2090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78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36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452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908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2706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7250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4176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4062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3859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67925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22930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400" b="1" i="0" u="none" strike="noStrike" dirty="0">
                          <a:solidFill>
                            <a:srgbClr val="000000"/>
                          </a:solidFill>
                          <a:latin typeface="B Nazanin"/>
                        </a:rPr>
                        <a:t>ردیف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400" b="1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نام دانشگاه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400" b="1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تعداد کل آزمایشگاه های تحت پوشش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400" b="1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نام آزمایشگاه 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400" b="1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شماره تماس آزمایشگاه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400" b="1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نام کیت یا تجهیزی که کیفیت مناسب نداشته است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400" b="1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شرح عدم انطباق مشاهده شده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400" b="1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نام و اطلاعات تماس شرکت تولید کننده / وارد کننده/ توزیع کننده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400" b="1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شماره تماس شرکت تولیدکننده/ واردکننده/ توزیع کننده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400" b="1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شماره رهگیری سامانه </a:t>
                      </a: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MDR </a:t>
                      </a:r>
                      <a:r>
                        <a:rPr lang="fa-IR" sz="400" b="1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یا شماره نامه و تاریخ اعلام مشکلات به اداره کل تجهیزات/ آزمایشگاه مرجع سلامت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400" b="1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شماره نامه و تاریخ پاسخ اداره کل تجهیزات/ مرجع سلامت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93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1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93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2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93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3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93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4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93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5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93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6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93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7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93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8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93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9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10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9080">
                <a:tc gridSpan="3">
                  <a:txBody>
                    <a:bodyPr/>
                    <a:lstStyle/>
                    <a:p>
                      <a:pPr algn="ctr" rtl="1" fontAlgn="ctr"/>
                      <a:r>
                        <a:rPr lang="fa-IR" sz="600" b="1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تعداد آزمایشگاه هایی که مشکلات را ثبت کرده اند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#VALUE!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 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400" b="0" i="0" u="none" strike="noStrike">
                        <a:solidFill>
                          <a:srgbClr val="000000"/>
                        </a:solidFill>
                        <a:latin typeface="B Nazanin"/>
                      </a:endParaRP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400" b="0" i="0" u="none" strike="noStrike">
                        <a:solidFill>
                          <a:srgbClr val="000000"/>
                        </a:solidFill>
                        <a:latin typeface="B Nazanin"/>
                      </a:endParaRPr>
                    </a:p>
                  </a:txBody>
                  <a:tcPr marL="3409" marR="3409" marT="34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400" b="0" i="0" u="none" strike="noStrike">
                        <a:solidFill>
                          <a:srgbClr val="000000"/>
                        </a:solidFill>
                        <a:latin typeface="B Nazanin"/>
                      </a:endParaRPr>
                    </a:p>
                  </a:txBody>
                  <a:tcPr marL="3409" marR="3409" marT="34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400" b="0" i="0" u="none" strike="noStrike">
                        <a:solidFill>
                          <a:srgbClr val="000000"/>
                        </a:solidFill>
                        <a:latin typeface="B Nazanin"/>
                      </a:endParaRPr>
                    </a:p>
                  </a:txBody>
                  <a:tcPr marL="3409" marR="3409" marT="34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400" b="0" i="0" u="none" strike="noStrike">
                        <a:solidFill>
                          <a:srgbClr val="000000"/>
                        </a:solidFill>
                        <a:latin typeface="B Nazanin"/>
                      </a:endParaRPr>
                    </a:p>
                  </a:txBody>
                  <a:tcPr marL="3409" marR="3409" marT="34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400" b="0" i="0" u="none" strike="noStrike">
                        <a:solidFill>
                          <a:srgbClr val="000000"/>
                        </a:solidFill>
                        <a:latin typeface="B Nazanin"/>
                      </a:endParaRPr>
                    </a:p>
                  </a:txBody>
                  <a:tcPr marL="3409" marR="3409" marT="34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9309">
                <a:tc gridSpan="3">
                  <a:txBody>
                    <a:bodyPr/>
                    <a:lstStyle/>
                    <a:p>
                      <a:pPr algn="ctr" rtl="1" fontAlgn="ctr"/>
                      <a:r>
                        <a:rPr lang="fa-IR" sz="600" b="1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فراوانی ثبت مشکلات وسایل تشخیصی آزمایشگاه پزشکی (</a:t>
                      </a: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IVD) 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#VALUE!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600" b="1" i="0" u="none" strike="noStrike">
                          <a:solidFill>
                            <a:srgbClr val="000000"/>
                          </a:solidFill>
                          <a:latin typeface="B Nazanin"/>
                        </a:rPr>
                        <a:t>درصد</a:t>
                      </a: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400" b="0" i="0" u="none" strike="noStrike">
                        <a:solidFill>
                          <a:srgbClr val="000000"/>
                        </a:solidFill>
                        <a:latin typeface="B Nazanin"/>
                      </a:endParaRPr>
                    </a:p>
                  </a:txBody>
                  <a:tcPr marL="3409" marR="3409" marT="3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400" b="0" i="0" u="none" strike="noStrike" dirty="0">
                        <a:solidFill>
                          <a:srgbClr val="000000"/>
                        </a:solidFill>
                        <a:latin typeface="B Nazanin"/>
                      </a:endParaRPr>
                    </a:p>
                  </a:txBody>
                  <a:tcPr marL="3409" marR="3409" marT="34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400" b="0" i="0" u="none" strike="noStrike">
                        <a:solidFill>
                          <a:srgbClr val="000000"/>
                        </a:solidFill>
                        <a:latin typeface="B Nazanin"/>
                      </a:endParaRPr>
                    </a:p>
                  </a:txBody>
                  <a:tcPr marL="3409" marR="3409" marT="34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400" b="0" i="0" u="none" strike="noStrike">
                        <a:solidFill>
                          <a:srgbClr val="000000"/>
                        </a:solidFill>
                        <a:latin typeface="B Nazanin"/>
                      </a:endParaRPr>
                    </a:p>
                  </a:txBody>
                  <a:tcPr marL="3409" marR="3409" marT="34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400" b="0" i="0" u="none" strike="noStrike">
                        <a:solidFill>
                          <a:srgbClr val="000000"/>
                        </a:solidFill>
                        <a:latin typeface="B Nazanin"/>
                      </a:endParaRPr>
                    </a:p>
                  </a:txBody>
                  <a:tcPr marL="3409" marR="3409" marT="34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400" b="0" i="0" u="none" strike="noStrike" dirty="0">
                        <a:solidFill>
                          <a:srgbClr val="000000"/>
                        </a:solidFill>
                        <a:latin typeface="B Nazanin"/>
                      </a:endParaRPr>
                    </a:p>
                  </a:txBody>
                  <a:tcPr marL="3409" marR="3409" marT="34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اجزاء نظام </a:t>
            </a:r>
            <a:r>
              <a:rPr lang="fa-IR" dirty="0" smtClean="0"/>
              <a:t>مراقبت از وسایل تشخیصی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939530"/>
              </p:ext>
            </p:extLst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5290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آدرس سامانه سازمان بهداشتی جهانی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https://extranet.who.int/pqweb/vitro-diagnostics/vitro-diagnostics-lists</a:t>
            </a:r>
            <a:endParaRPr lang="fa-IR" dirty="0"/>
          </a:p>
          <a:p>
            <a:endParaRPr lang="fa-IR" dirty="0"/>
          </a:p>
          <a:p>
            <a:r>
              <a:rPr lang="en-US" dirty="0">
                <a:hlinkClick r:id="rId2"/>
              </a:rPr>
              <a:t>List of prequalified in vitro diagnostic products (pdf version)</a:t>
            </a:r>
            <a:endParaRPr lang="en-US" dirty="0"/>
          </a:p>
          <a:p>
            <a:r>
              <a:rPr lang="en-US" dirty="0">
                <a:hlinkClick r:id="rId3"/>
              </a:rPr>
              <a:t>List of prequalified in vitro diagnostic products (</a:t>
            </a:r>
            <a:r>
              <a:rPr lang="en-US" dirty="0" err="1">
                <a:hlinkClick r:id="rId3"/>
              </a:rPr>
              <a:t>xls</a:t>
            </a:r>
            <a:r>
              <a:rPr lang="en-US" dirty="0">
                <a:hlinkClick r:id="rId3"/>
              </a:rPr>
              <a:t> version)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1641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09600"/>
            <a:ext cx="6096000" cy="5638800"/>
          </a:xfrm>
        </p:spPr>
      </p:pic>
    </p:spTree>
    <p:extLst>
      <p:ext uri="{BB962C8B-B14F-4D97-AF65-F5344CB8AC3E}">
        <p14:creationId xmlns:p14="http://schemas.microsoft.com/office/powerpoint/2010/main" val="190516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b="1" dirty="0" smtClean="0">
                <a:solidFill>
                  <a:srgbClr val="00B050"/>
                </a:solidFill>
              </a:rPr>
              <a:t>فعالیت های مرتبط با اجرای برنامه نظام مراقبت از وسایل تشخیصی</a:t>
            </a:r>
            <a:br>
              <a:rPr lang="fa-IR" b="1" dirty="0" smtClean="0">
                <a:solidFill>
                  <a:srgbClr val="00B05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a-IR" dirty="0" smtClean="0">
                <a:solidFill>
                  <a:srgbClr val="00B0F0"/>
                </a:solidFill>
              </a:rPr>
              <a:t>- جمع آوری داده ها؛ </a:t>
            </a:r>
          </a:p>
          <a:p>
            <a:pPr>
              <a:buFontTx/>
              <a:buChar char="-"/>
            </a:pPr>
            <a:r>
              <a:rPr lang="fa-IR" dirty="0" smtClean="0">
                <a:solidFill>
                  <a:srgbClr val="00B0F0"/>
                </a:solidFill>
              </a:rPr>
              <a:t>تجزيه وتحليل، نتیجه گیری و اطلاع رسانی به مراکز ذی ربط؛</a:t>
            </a:r>
          </a:p>
          <a:p>
            <a:pPr>
              <a:buFontTx/>
              <a:buChar char="-"/>
            </a:pPr>
            <a:r>
              <a:rPr lang="fa-I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(اطلاعات صحیح و به موقع, در کسب نتایج درست موثر است.)</a:t>
            </a:r>
          </a:p>
          <a:p>
            <a:pPr>
              <a:buFontTx/>
              <a:buChar char="-"/>
            </a:pPr>
            <a:r>
              <a:rPr lang="fa-IR" dirty="0" smtClean="0">
                <a:solidFill>
                  <a:srgbClr val="00B0F0"/>
                </a:solidFill>
              </a:rPr>
              <a:t>بررسی مشکلات وسایل تشخیصی درسطح مصرف؛ </a:t>
            </a:r>
          </a:p>
          <a:p>
            <a:pPr>
              <a:buFontTx/>
              <a:buChar char="-"/>
            </a:pPr>
            <a:r>
              <a:rPr lang="fa-IR" dirty="0" smtClean="0">
                <a:solidFill>
                  <a:srgbClr val="00B0F0"/>
                </a:solidFill>
              </a:rPr>
              <a:t>طراحی برنامه های مداخله ای جهت رفع مشكل؛</a:t>
            </a:r>
          </a:p>
          <a:p>
            <a:pPr>
              <a:buNone/>
            </a:pPr>
            <a:r>
              <a:rPr lang="fa-IR" dirty="0" smtClean="0">
                <a:solidFill>
                  <a:srgbClr val="00B0F0"/>
                </a:solidFill>
              </a:rPr>
              <a:t>- درنهايت ارزیابی نظام</a:t>
            </a:r>
            <a:r>
              <a:rPr lang="en-US" dirty="0" smtClean="0">
                <a:solidFill>
                  <a:srgbClr val="00B0F0"/>
                </a:solidFill>
              </a:rPr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914400" y="990600"/>
            <a:ext cx="7205663" cy="1077218"/>
          </a:xfrm>
          <a:prstGeom prst="rect">
            <a:avLst/>
          </a:prstGeom>
          <a:solidFill>
            <a:schemeClr val="bg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fa-IR" b="1" dirty="0" smtClean="0">
                <a:solidFill>
                  <a:schemeClr val="tx2"/>
                </a:solidFill>
              </a:rPr>
              <a:t>وظایف ادارات امور آزمایشگاه ها در ارتباط با نظام مراقبت از وسایل تشخیص آزمایشگاهی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685800" y="2362201"/>
            <a:ext cx="7848600" cy="441659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buClr>
                <a:srgbClr val="99CCFF"/>
              </a:buClr>
              <a:buFont typeface="Wingdings" pitchFamily="2" charset="2"/>
              <a:buChar char="ü"/>
            </a:pPr>
            <a:r>
              <a:rPr lang="fa-IR" sz="2500" dirty="0">
                <a:solidFill>
                  <a:srgbClr val="00B0F0"/>
                </a:solidFill>
              </a:rPr>
              <a:t> </a:t>
            </a:r>
            <a:r>
              <a:rPr lang="fa-IR" sz="2500" dirty="0" smtClean="0">
                <a:solidFill>
                  <a:srgbClr val="00B0F0"/>
                </a:solidFill>
              </a:rPr>
              <a:t>نظارت بر خرید از تامین کنندگان مجاز</a:t>
            </a:r>
            <a:endParaRPr lang="fa-IR" sz="2500" dirty="0">
              <a:solidFill>
                <a:srgbClr val="00B0F0"/>
              </a:solidFill>
            </a:endParaRPr>
          </a:p>
          <a:p>
            <a:pPr>
              <a:buClr>
                <a:srgbClr val="99CCFF"/>
              </a:buClr>
              <a:buFont typeface="Wingdings" pitchFamily="2" charset="2"/>
              <a:buChar char="ü"/>
            </a:pPr>
            <a:r>
              <a:rPr lang="fa-IR" sz="2500" dirty="0">
                <a:solidFill>
                  <a:srgbClr val="00B0F0"/>
                </a:solidFill>
              </a:rPr>
              <a:t> </a:t>
            </a:r>
            <a:r>
              <a:rPr lang="fa-IR" sz="2500" dirty="0" smtClean="0">
                <a:solidFill>
                  <a:srgbClr val="00B0F0"/>
                </a:solidFill>
              </a:rPr>
              <a:t>نظارت بر تهیه وسایل تشخیص آزمایشگاهی دارای مجوزتوسط آزمایشگاهها</a:t>
            </a:r>
            <a:endParaRPr lang="fa-IR" sz="2500" dirty="0">
              <a:solidFill>
                <a:srgbClr val="00B0F0"/>
              </a:solidFill>
            </a:endParaRPr>
          </a:p>
          <a:p>
            <a:pPr>
              <a:buClr>
                <a:srgbClr val="99CCFF"/>
              </a:buClr>
              <a:buFont typeface="Wingdings" pitchFamily="2" charset="2"/>
              <a:buChar char="ü"/>
            </a:pPr>
            <a:r>
              <a:rPr lang="fa-IR" sz="2500" dirty="0">
                <a:solidFill>
                  <a:srgbClr val="00B0F0"/>
                </a:solidFill>
              </a:rPr>
              <a:t> </a:t>
            </a:r>
            <a:r>
              <a:rPr lang="fa-IR" sz="2500" dirty="0">
                <a:solidFill>
                  <a:srgbClr val="FF0000"/>
                </a:solidFill>
              </a:rPr>
              <a:t>مديريت نظام مراقبت از فرآورده‌های </a:t>
            </a:r>
            <a:r>
              <a:rPr lang="fa-IR" sz="2500" dirty="0" smtClean="0">
                <a:solidFill>
                  <a:srgbClr val="FF0000"/>
                </a:solidFill>
              </a:rPr>
              <a:t>تشخيصی </a:t>
            </a:r>
          </a:p>
          <a:p>
            <a:pPr>
              <a:buClr>
                <a:srgbClr val="99CCFF"/>
              </a:buClr>
              <a:buFont typeface="Wingdings" pitchFamily="2" charset="2"/>
              <a:buChar char="ü"/>
            </a:pPr>
            <a:r>
              <a:rPr lang="fa-IR" sz="2500" dirty="0" smtClean="0">
                <a:solidFill>
                  <a:srgbClr val="00B0F0"/>
                </a:solidFill>
              </a:rPr>
              <a:t>اهمیت توجه به کلاس خطرو گروه بندی وسایل تشخیص آزمایشگاهی</a:t>
            </a:r>
          </a:p>
          <a:p>
            <a:pPr>
              <a:buClr>
                <a:srgbClr val="99CCFF"/>
              </a:buClr>
              <a:buFont typeface="Wingdings" pitchFamily="2" charset="2"/>
              <a:buChar char="ü"/>
            </a:pPr>
            <a:r>
              <a:rPr lang="fa-IR" sz="2500" dirty="0" smtClean="0">
                <a:solidFill>
                  <a:srgbClr val="FF0000"/>
                </a:solidFill>
              </a:rPr>
              <a:t>نظارت بر اجراي </a:t>
            </a:r>
            <a:r>
              <a:rPr lang="fa-IR" sz="2500" dirty="0">
                <a:solidFill>
                  <a:srgbClr val="FF0000"/>
                </a:solidFill>
              </a:rPr>
              <a:t>برنامه </a:t>
            </a:r>
            <a:r>
              <a:rPr lang="en-US" sz="2500" dirty="0">
                <a:solidFill>
                  <a:srgbClr val="FF0000"/>
                </a:solidFill>
              </a:rPr>
              <a:t>post market </a:t>
            </a:r>
            <a:r>
              <a:rPr lang="en-US" sz="2500" dirty="0" smtClean="0">
                <a:solidFill>
                  <a:srgbClr val="FF0000"/>
                </a:solidFill>
              </a:rPr>
              <a:t>surveillance</a:t>
            </a:r>
            <a:r>
              <a:rPr lang="fa-IR" sz="2500" dirty="0" smtClean="0">
                <a:solidFill>
                  <a:srgbClr val="FF0000"/>
                </a:solidFill>
              </a:rPr>
              <a:t> جهت نظارت برعملکرد محصول پس از فروش و در سطح مصرف</a:t>
            </a:r>
            <a:endParaRPr lang="fa-IR" sz="2500" dirty="0">
              <a:solidFill>
                <a:srgbClr val="FF0000"/>
              </a:solidFill>
            </a:endParaRPr>
          </a:p>
          <a:p>
            <a:pPr>
              <a:buClr>
                <a:srgbClr val="99CCFF"/>
              </a:buClr>
              <a:buFont typeface="Wingdings" pitchFamily="2" charset="2"/>
              <a:buChar char="ü"/>
            </a:pPr>
            <a:r>
              <a:rPr lang="fa-IR" sz="2500" dirty="0">
                <a:solidFill>
                  <a:srgbClr val="00B0F0"/>
                </a:solidFill>
              </a:rPr>
              <a:t> نظارت بر اجرای آيين‌نامه‌ها و دستورالعملها</a:t>
            </a:r>
            <a:endParaRPr lang="en-US" sz="2500" dirty="0">
              <a:solidFill>
                <a:srgbClr val="00B0F0"/>
              </a:solidFill>
            </a:endParaRPr>
          </a:p>
          <a:p>
            <a:pPr>
              <a:buClr>
                <a:srgbClr val="99CCFF"/>
              </a:buClr>
              <a:buFont typeface="Wingdings" pitchFamily="2" charset="2"/>
              <a:buChar char="ü"/>
            </a:pPr>
            <a:r>
              <a:rPr lang="fa-IR" sz="2500" dirty="0">
                <a:solidFill>
                  <a:srgbClr val="00B0F0"/>
                </a:solidFill>
              </a:rPr>
              <a:t> آموزش</a:t>
            </a:r>
          </a:p>
          <a:p>
            <a:pPr>
              <a:buClr>
                <a:srgbClr val="99CCFF"/>
              </a:buClr>
            </a:pPr>
            <a:r>
              <a:rPr lang="fa-IR" sz="2800" dirty="0">
                <a:solidFill>
                  <a:srgbClr val="00B0F0"/>
                </a:solidFill>
              </a:rPr>
              <a:t> ...</a:t>
            </a:r>
            <a:endParaRPr lang="en-US" sz="2800" dirty="0">
              <a:solidFill>
                <a:srgbClr val="00B0F0"/>
              </a:solidFill>
            </a:endParaRPr>
          </a:p>
          <a:p>
            <a:pPr>
              <a:buClr>
                <a:srgbClr val="99CCFF"/>
              </a:buClr>
              <a:buFont typeface="Wingdings" pitchFamily="2" charset="2"/>
              <a:buChar char="ü"/>
            </a:pPr>
            <a:endParaRPr lang="en-US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143000"/>
            <a:ext cx="6477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a-IR" b="1" dirty="0">
                <a:solidFill>
                  <a:schemeClr val="accent3"/>
                </a:solidFill>
                <a:latin typeface="Calibri" pitchFamily="34" charset="0"/>
                <a:ea typeface="Calibri" pitchFamily="34" charset="0"/>
                <a:cs typeface="+mn-cs"/>
              </a:rPr>
              <a:t>طبقه بندي تجهيزات و فرآورده ها  آزمايشگاهي </a:t>
            </a:r>
            <a:endParaRPr lang="en-US" sz="800" dirty="0">
              <a:solidFill>
                <a:schemeClr val="accent3"/>
              </a:solidFill>
              <a:latin typeface="Arial" pitchFamily="34" charset="0"/>
              <a:cs typeface="+mn-cs"/>
            </a:endParaRPr>
          </a:p>
          <a:p>
            <a:pPr lvl="0" algn="ctr" eaLnBrk="0" hangingPunct="0"/>
            <a:r>
              <a:rPr lang="fa-IR" dirty="0">
                <a:solidFill>
                  <a:schemeClr val="accent3"/>
                </a:solidFill>
                <a:latin typeface="Calibri" pitchFamily="34" charset="0"/>
                <a:ea typeface="Calibri" pitchFamily="34" charset="0"/>
                <a:cs typeface="+mn-cs"/>
              </a:rPr>
              <a:t>اين برنامه بمنظور تعيين كلاس و طبقه </a:t>
            </a:r>
            <a:r>
              <a:rPr lang="fa-IR" dirty="0" smtClean="0">
                <a:solidFill>
                  <a:schemeClr val="accent3"/>
                </a:solidFill>
                <a:latin typeface="Calibri" pitchFamily="34" charset="0"/>
                <a:ea typeface="Calibri" pitchFamily="34" charset="0"/>
                <a:cs typeface="+mn-cs"/>
              </a:rPr>
              <a:t>وسایل تشخیص آزمايشگاهي (</a:t>
            </a:r>
            <a:r>
              <a:rPr lang="en-US" dirty="0" smtClean="0">
                <a:solidFill>
                  <a:schemeClr val="accent3"/>
                </a:solidFill>
                <a:latin typeface="Calibri" pitchFamily="34" charset="0"/>
                <a:ea typeface="Calibri" pitchFamily="34" charset="0"/>
                <a:cs typeface="+mn-cs"/>
              </a:rPr>
              <a:t>IVD Classification</a:t>
            </a:r>
            <a:r>
              <a:rPr lang="fa-IR" dirty="0" smtClean="0">
                <a:solidFill>
                  <a:schemeClr val="accent3"/>
                </a:solidFill>
                <a:latin typeface="Calibri" pitchFamily="34" charset="0"/>
                <a:ea typeface="Calibri" pitchFamily="34" charset="0"/>
                <a:cs typeface="+mn-cs"/>
              </a:rPr>
              <a:t>)، </a:t>
            </a:r>
            <a:r>
              <a:rPr lang="fa-IR" dirty="0">
                <a:solidFill>
                  <a:schemeClr val="accent3"/>
                </a:solidFill>
                <a:latin typeface="Calibri" pitchFamily="34" charset="0"/>
                <a:ea typeface="Calibri" pitchFamily="34" charset="0"/>
                <a:cs typeface="+mn-cs"/>
              </a:rPr>
              <a:t>بر اساس </a:t>
            </a:r>
            <a:r>
              <a:rPr lang="fa-IR" dirty="0" smtClean="0">
                <a:solidFill>
                  <a:schemeClr val="accent3"/>
                </a:solidFill>
                <a:latin typeface="Calibri" pitchFamily="34" charset="0"/>
                <a:ea typeface="Calibri" pitchFamily="34" charset="0"/>
                <a:cs typeface="+mn-cs"/>
              </a:rPr>
              <a:t>گروه پر خطر یا </a:t>
            </a:r>
            <a:r>
              <a:rPr lang="en-US" dirty="0" smtClean="0">
                <a:solidFill>
                  <a:schemeClr val="accent3"/>
                </a:solidFill>
                <a:latin typeface="Calibri" pitchFamily="34" charset="0"/>
                <a:ea typeface="Calibri" pitchFamily="34" charset="0"/>
                <a:cs typeface="+mn-cs"/>
              </a:rPr>
              <a:t>High Risk</a:t>
            </a:r>
            <a:r>
              <a:rPr lang="fa-IR" dirty="0" smtClean="0">
                <a:solidFill>
                  <a:schemeClr val="accent3"/>
                </a:solidFill>
                <a:latin typeface="Calibri" pitchFamily="34" charset="0"/>
                <a:ea typeface="Calibri" pitchFamily="34" charset="0"/>
                <a:cs typeface="+mn-cs"/>
              </a:rPr>
              <a:t> صورت </a:t>
            </a:r>
            <a:r>
              <a:rPr lang="fa-IR" dirty="0">
                <a:solidFill>
                  <a:schemeClr val="accent3"/>
                </a:solidFill>
                <a:latin typeface="Calibri" pitchFamily="34" charset="0"/>
                <a:ea typeface="Calibri" pitchFamily="34" charset="0"/>
                <a:cs typeface="+mn-cs"/>
              </a:rPr>
              <a:t>مي‌پذيرد و بديهي است كه </a:t>
            </a:r>
            <a:r>
              <a:rPr lang="fa-IR" dirty="0" smtClean="0">
                <a:solidFill>
                  <a:schemeClr val="accent3"/>
                </a:solidFill>
                <a:latin typeface="Calibri" pitchFamily="34" charset="0"/>
                <a:ea typeface="Calibri" pitchFamily="34" charset="0"/>
                <a:cs typeface="+mn-cs"/>
              </a:rPr>
              <a:t>اقلام داراي گروه </a:t>
            </a:r>
            <a:r>
              <a:rPr lang="fa-IR" dirty="0">
                <a:solidFill>
                  <a:schemeClr val="accent3"/>
                </a:solidFill>
                <a:latin typeface="Calibri" pitchFamily="34" charset="0"/>
                <a:ea typeface="Calibri" pitchFamily="34" charset="0"/>
                <a:cs typeface="+mn-cs"/>
              </a:rPr>
              <a:t>خطر بالا در </a:t>
            </a:r>
            <a:r>
              <a:rPr lang="fa-IR" dirty="0" smtClean="0">
                <a:solidFill>
                  <a:schemeClr val="accent3"/>
                </a:solidFill>
                <a:latin typeface="Calibri" pitchFamily="34" charset="0"/>
                <a:ea typeface="Calibri" pitchFamily="34" charset="0"/>
                <a:cs typeface="+mn-cs"/>
              </a:rPr>
              <a:t>الويت هاي </a:t>
            </a:r>
            <a:r>
              <a:rPr lang="fa-IR" dirty="0">
                <a:solidFill>
                  <a:schemeClr val="accent3"/>
                </a:solidFill>
                <a:latin typeface="Calibri" pitchFamily="34" charset="0"/>
                <a:ea typeface="Calibri" pitchFamily="34" charset="0"/>
                <a:cs typeface="+mn-cs"/>
              </a:rPr>
              <a:t>كاري وزارت بهداشت قرار مي‌گيرند و مقررات سخت </a:t>
            </a:r>
            <a:r>
              <a:rPr lang="fa-IR" dirty="0" smtClean="0">
                <a:solidFill>
                  <a:schemeClr val="accent3"/>
                </a:solidFill>
                <a:latin typeface="Calibri" pitchFamily="34" charset="0"/>
                <a:ea typeface="Calibri" pitchFamily="34" charset="0"/>
                <a:cs typeface="+mn-cs"/>
              </a:rPr>
              <a:t>گیرانه تري </a:t>
            </a:r>
            <a:r>
              <a:rPr lang="fa-IR" dirty="0">
                <a:solidFill>
                  <a:schemeClr val="accent3"/>
                </a:solidFill>
                <a:latin typeface="Calibri" pitchFamily="34" charset="0"/>
                <a:ea typeface="Calibri" pitchFamily="34" charset="0"/>
                <a:cs typeface="+mn-cs"/>
              </a:rPr>
              <a:t>براي آنها اعمال مي‌شود. </a:t>
            </a:r>
            <a:endParaRPr lang="fa-IR" dirty="0">
              <a:solidFill>
                <a:schemeClr val="accent3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62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66800"/>
            <a:ext cx="7371661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7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143000"/>
            <a:ext cx="6798736" cy="1066799"/>
          </a:xfrm>
        </p:spPr>
        <p:txBody>
          <a:bodyPr>
            <a:normAutofit fontScale="90000"/>
          </a:bodyPr>
          <a:lstStyle/>
          <a:p>
            <a:pPr lvl="0"/>
            <a:r>
              <a:rPr lang="fa-IR" b="1" dirty="0" smtClean="0"/>
              <a:t/>
            </a:r>
            <a:br>
              <a:rPr lang="fa-IR" b="1" dirty="0" smtClean="0"/>
            </a:br>
            <a:r>
              <a:rPr lang="fa-I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پايش </a:t>
            </a:r>
            <a:r>
              <a:rPr lang="fa-I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محصولات آزمايشگاهي موجود در </a:t>
            </a:r>
            <a:r>
              <a:rPr lang="fa-I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سطح مصرف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490135"/>
            <a:ext cx="7315199" cy="3377265"/>
          </a:xfrm>
        </p:spPr>
        <p:txBody>
          <a:bodyPr>
            <a:normAutofit fontScale="92500"/>
          </a:bodyPr>
          <a:lstStyle/>
          <a:p>
            <a:pPr algn="just"/>
            <a:r>
              <a:rPr lang="fa-IR" dirty="0" smtClean="0">
                <a:solidFill>
                  <a:schemeClr val="accent3"/>
                </a:solidFill>
              </a:rPr>
              <a:t>اجراي برنامه</a:t>
            </a:r>
            <a:r>
              <a:rPr lang="en-US" dirty="0" smtClean="0">
                <a:solidFill>
                  <a:schemeClr val="accent3"/>
                </a:solidFill>
              </a:rPr>
              <a:t> Post </a:t>
            </a:r>
            <a:r>
              <a:rPr lang="en-US" dirty="0" err="1" smtClean="0">
                <a:solidFill>
                  <a:schemeClr val="accent3"/>
                </a:solidFill>
              </a:rPr>
              <a:t>Marketimg</a:t>
            </a:r>
            <a:r>
              <a:rPr lang="en-US" dirty="0" smtClean="0">
                <a:solidFill>
                  <a:schemeClr val="accent3"/>
                </a:solidFill>
              </a:rPr>
              <a:t> Surveillance </a:t>
            </a:r>
            <a:r>
              <a:rPr lang="fa-IR" dirty="0" smtClean="0">
                <a:solidFill>
                  <a:schemeClr val="accent3"/>
                </a:solidFill>
              </a:rPr>
              <a:t>كيتها ومحصولات </a:t>
            </a:r>
            <a:r>
              <a:rPr lang="fa-IR" dirty="0">
                <a:solidFill>
                  <a:schemeClr val="accent3"/>
                </a:solidFill>
              </a:rPr>
              <a:t>آزمايشگاهي </a:t>
            </a:r>
            <a:r>
              <a:rPr lang="fa-IR" dirty="0" smtClean="0">
                <a:solidFill>
                  <a:schemeClr val="accent3"/>
                </a:solidFill>
              </a:rPr>
              <a:t>جهت نظارت بر عملکرد محصول درسطح مصرف، ازطريق نمونه برداری محصول از </a:t>
            </a:r>
            <a:r>
              <a:rPr lang="fa-IR" dirty="0">
                <a:solidFill>
                  <a:schemeClr val="accent3"/>
                </a:solidFill>
              </a:rPr>
              <a:t>شركتهاي توزيع كننده </a:t>
            </a:r>
            <a:r>
              <a:rPr lang="fa-IR" dirty="0" smtClean="0">
                <a:solidFill>
                  <a:schemeClr val="accent3"/>
                </a:solidFill>
              </a:rPr>
              <a:t>ویا آزمايشگاههای پزشکی </a:t>
            </a:r>
            <a:r>
              <a:rPr lang="fa-IR" dirty="0">
                <a:solidFill>
                  <a:schemeClr val="accent3"/>
                </a:solidFill>
              </a:rPr>
              <a:t>و نيز </a:t>
            </a:r>
            <a:r>
              <a:rPr lang="fa-IR" dirty="0" smtClean="0">
                <a:solidFill>
                  <a:schemeClr val="accent3"/>
                </a:solidFill>
              </a:rPr>
              <a:t>بررسی نتايج </a:t>
            </a:r>
            <a:r>
              <a:rPr lang="fa-IR" dirty="0">
                <a:solidFill>
                  <a:schemeClr val="accent3"/>
                </a:solidFill>
              </a:rPr>
              <a:t>برنامه ارزيابي خارجي كيفيت </a:t>
            </a:r>
            <a:r>
              <a:rPr lang="fa-IR" dirty="0" smtClean="0">
                <a:solidFill>
                  <a:schemeClr val="accent3"/>
                </a:solidFill>
              </a:rPr>
              <a:t>صورت می گیرد. كيتهايي </a:t>
            </a:r>
            <a:r>
              <a:rPr lang="fa-IR" dirty="0">
                <a:solidFill>
                  <a:schemeClr val="accent3"/>
                </a:solidFill>
              </a:rPr>
              <a:t>كه در سطح مصرف، از عملكرد مناسبي برخوردار نيستند </a:t>
            </a:r>
            <a:r>
              <a:rPr lang="fa-IR" dirty="0" smtClean="0">
                <a:solidFill>
                  <a:schemeClr val="accent3"/>
                </a:solidFill>
              </a:rPr>
              <a:t>نمونه برداری شده و در </a:t>
            </a:r>
            <a:r>
              <a:rPr lang="fa-IR" dirty="0">
                <a:solidFill>
                  <a:schemeClr val="accent3"/>
                </a:solidFill>
              </a:rPr>
              <a:t>آزمايشگاه مرجع سلامت بررسي و در صورت </a:t>
            </a:r>
            <a:r>
              <a:rPr lang="fa-IR" dirty="0" smtClean="0">
                <a:solidFill>
                  <a:schemeClr val="accent3"/>
                </a:solidFill>
              </a:rPr>
              <a:t>عدم تائيد كيفيت، </a:t>
            </a:r>
            <a:r>
              <a:rPr lang="fa-IR" dirty="0">
                <a:solidFill>
                  <a:schemeClr val="accent3"/>
                </a:solidFill>
              </a:rPr>
              <a:t>مجوزهاي صادره براي آنها مورد بازبيني قرار </a:t>
            </a:r>
            <a:r>
              <a:rPr lang="fa-IR" dirty="0" smtClean="0">
                <a:solidFill>
                  <a:schemeClr val="accent3"/>
                </a:solidFill>
              </a:rPr>
              <a:t>مي‌گيرد</a:t>
            </a:r>
          </a:p>
          <a:p>
            <a:pPr algn="just"/>
            <a:r>
              <a:rPr lang="fa-IR" dirty="0">
                <a:solidFill>
                  <a:schemeClr val="accent3"/>
                </a:solidFill>
              </a:rPr>
              <a:t>اين برنامه  با توجه به الويت، براي برخي كيتها در حال اجرا مي باشد .</a:t>
            </a:r>
            <a:endParaRPr lang="en-US" dirty="0">
              <a:solidFill>
                <a:schemeClr val="accent3"/>
              </a:solidFill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4438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667000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fa-IR" b="1" dirty="0" smtClean="0">
                <a:solidFill>
                  <a:schemeClr val="accent5"/>
                </a:solidFill>
              </a:rPr>
              <a:t>روش بررسی مشکلات وسایل تشخیص آزمایشگاهی توسط آزمایشگاه تحت پوشش دانشگاه </a:t>
            </a:r>
            <a:endParaRPr lang="fa-IR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80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نحوه گزارش مشکلات وسایل تشخیص آزمایشگاهی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a-IR" dirty="0" smtClean="0"/>
              <a:t>3- اگر مشکل وسیله تشخیصی توسط شرکت تامین کننده حل نشد ثبت مشکلات در سامانه </a:t>
            </a:r>
            <a:r>
              <a:rPr lang="en-US" dirty="0" smtClean="0"/>
              <a:t>MDR</a:t>
            </a:r>
            <a:r>
              <a:rPr lang="fa-IR" dirty="0" smtClean="0"/>
              <a:t> اداره کل تجهیزات پزشکی با آدرس: </a:t>
            </a:r>
            <a:r>
              <a:rPr lang="en-US" dirty="0" smtClean="0"/>
              <a:t>imed.ir  </a:t>
            </a:r>
            <a:r>
              <a:rPr lang="fa-IR" dirty="0" smtClean="0"/>
              <a:t> و اخذ کد رهگیری</a:t>
            </a:r>
          </a:p>
          <a:p>
            <a:pPr marL="0" indent="0">
              <a:buNone/>
            </a:pPr>
            <a:r>
              <a:rPr lang="fa-IR" dirty="0" smtClean="0"/>
              <a:t>4- ارسال گزارش مشکلات در قالب فرم های شماره 2 به آزمایشگاه مرجع سلامت تا روند بررسی مشکل را طی کند.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a-IR" dirty="0" smtClean="0"/>
              <a:t>1- گزارش عدم انطباق یا مشکل کیت به شرکت تامین کننده توسط آزمایشگاه</a:t>
            </a:r>
          </a:p>
          <a:p>
            <a:pPr marL="0" indent="0">
              <a:buNone/>
            </a:pPr>
            <a:r>
              <a:rPr lang="fa-IR" dirty="0" smtClean="0"/>
              <a:t>2- اگر تامین کننده اقدام اصلاحی جهت رفع مشکل انجام داد و مشکل حل شد؛ گزارش عدم انطباق درمستندات رسیدگی به مشکلات فرآورده های تشخیصی در آزمایشگاه و در سامانه </a:t>
            </a:r>
            <a:r>
              <a:rPr lang="en-US" dirty="0" smtClean="0"/>
              <a:t>MDR</a:t>
            </a:r>
            <a:r>
              <a:rPr lang="fa-IR" dirty="0" smtClean="0"/>
              <a:t> ثبت شود.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8987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سند" ma:contentTypeID="0x010100CDFDD7CB9A4E9D43B19E2E33F2D18E54" ma:contentTypeVersion="0" ma:contentTypeDescription="ايجاد يك سند جديد." ma:contentTypeScope="" ma:versionID="404c0219f1bb95edb0032dcd48ed311f">
  <xsd:schema xmlns:xsd="http://www.w3.org/2001/XMLSchema" xmlns:p="http://schemas.microsoft.com/office/2006/metadata/properties" targetNamespace="http://schemas.microsoft.com/office/2006/metadata/properties" ma:root="true" ma:fieldsID="26ea972638261a1f66ed656b909a1d5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محتوا" ma:readOnly="true"/>
        <xsd:element ref="dc:title" minOccurs="0" maxOccurs="1" ma:index="4" ma:displayName="عنوان مورد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727F306-43E4-4E38-9838-EE3991F8E0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A14B95-03F2-4233-B654-25DBFCC905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E25FE122-9CAE-445B-9899-0F205FD6CDCA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2134</TotalTime>
  <Words>1144</Words>
  <Application>Microsoft Office PowerPoint</Application>
  <PresentationFormat>On-screen Show (4:3)</PresentationFormat>
  <Paragraphs>255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B Nazanin</vt:lpstr>
      <vt:lpstr>Calibri</vt:lpstr>
      <vt:lpstr>Garamond</vt:lpstr>
      <vt:lpstr>Nasim</vt:lpstr>
      <vt:lpstr>Tahoma</vt:lpstr>
      <vt:lpstr>Times New Roman</vt:lpstr>
      <vt:lpstr>Wingdings</vt:lpstr>
      <vt:lpstr>Organic</vt:lpstr>
      <vt:lpstr>PowerPoint Presentation</vt:lpstr>
      <vt:lpstr>اجزاء نظام مراقبت از وسایل تشخیصی</vt:lpstr>
      <vt:lpstr>فعالیت های مرتبط با اجرای برنامه نظام مراقبت از وسایل تشخیصی </vt:lpstr>
      <vt:lpstr>PowerPoint Presentation</vt:lpstr>
      <vt:lpstr>PowerPoint Presentation</vt:lpstr>
      <vt:lpstr>PowerPoint Presentation</vt:lpstr>
      <vt:lpstr> پايش محصولات آزمايشگاهي موجود در سطح مصرف </vt:lpstr>
      <vt:lpstr>روش بررسی مشکلات وسایل تشخیص آزمایشگاهی توسط آزمایشگاه تحت پوشش دانشگاه </vt:lpstr>
      <vt:lpstr>نحوه گزارش مشکلات وسایل تشخیص آزمایشگاهی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فایل ثبت مشکلات وسایل تشخیص آزمایشگاهی جهت پایش در برنامه عملیاتی</vt:lpstr>
      <vt:lpstr>آدرس سامانه سازمان بهداشتی جهانی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rana</dc:creator>
  <cp:lastModifiedBy>H81M-C</cp:lastModifiedBy>
  <cp:revision>216</cp:revision>
  <dcterms:created xsi:type="dcterms:W3CDTF">2006-03-05T07:29:22Z</dcterms:created>
  <dcterms:modified xsi:type="dcterms:W3CDTF">2023-07-17T10:27:03Z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ناصح مژده خانم</vt:lpwstr>
  </property>
  <property fmtid="{D5CDD505-2E9C-101B-9397-08002B2CF9AE}" pid="3" name="xd_Signature">
    <vt:lpwstr/>
  </property>
  <property fmtid="{D5CDD505-2E9C-101B-9397-08002B2CF9AE}" pid="4" name="display_urn:schemas-microsoft-com:office:office#Author">
    <vt:lpwstr>ناصح مژده خانم</vt:lpwstr>
  </property>
  <property fmtid="{D5CDD505-2E9C-101B-9397-08002B2CF9AE}" pid="5" name="TemplateUrl">
    <vt:lpwstr/>
  </property>
  <property fmtid="{D5CDD505-2E9C-101B-9397-08002B2CF9AE}" pid="6" name="xd_ProgID">
    <vt:lpwstr/>
  </property>
  <property fmtid="{D5CDD505-2E9C-101B-9397-08002B2CF9AE}" pid="7" name="_SourceUrl">
    <vt:lpwstr/>
  </property>
</Properties>
</file>